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8" r:id="rId4"/>
    <p:sldId id="257" r:id="rId5"/>
    <p:sldId id="262" r:id="rId7"/>
    <p:sldId id="265" r:id="rId8"/>
    <p:sldId id="263" r:id="rId9"/>
    <p:sldId id="268" r:id="rId10"/>
    <p:sldId id="269" r:id="rId11"/>
    <p:sldId id="272" r:id="rId12"/>
    <p:sldId id="270" r:id="rId13"/>
    <p:sldId id="271" r:id="rId14"/>
    <p:sldId id="279" r:id="rId15"/>
    <p:sldId id="276" r:id="rId16"/>
    <p:sldId id="277" r:id="rId17"/>
    <p:sldId id="278" r:id="rId18"/>
    <p:sldId id="281" r:id="rId19"/>
    <p:sldId id="285" r:id="rId20"/>
    <p:sldId id="287" r:id="rId21"/>
    <p:sldId id="288" r:id="rId22"/>
    <p:sldId id="289" r:id="rId23"/>
    <p:sldId id="291" r:id="rId24"/>
    <p:sldId id="292" r:id="rId25"/>
    <p:sldId id="293" r:id="rId26"/>
    <p:sldId id="295" r:id="rId27"/>
    <p:sldId id="259" r:id="rId28"/>
    <p:sldId id="298" r:id="rId29"/>
    <p:sldId id="296" r:id="rId30"/>
    <p:sldId id="299" r:id="rId31"/>
    <p:sldId id="30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0080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tags" Target="../tags/tag11.xml"/><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3.png"/><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25.png"/><Relationship Id="rId4" Type="http://schemas.openxmlformats.org/officeDocument/2006/relationships/tags" Target="../tags/tag12.xml"/><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png"/><Relationship Id="rId5" Type="http://schemas.openxmlformats.org/officeDocument/2006/relationships/image" Target="../media/image1.tiff"/><Relationship Id="rId4" Type="http://schemas.openxmlformats.org/officeDocument/2006/relationships/tags" Target="../tags/tag1.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jpeg"/><Relationship Id="rId1" Type="http://schemas.openxmlformats.org/officeDocument/2006/relationships/image" Target="../media/image48.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image" Target="../media/image53.wmf"/><Relationship Id="rId7" Type="http://schemas.openxmlformats.org/officeDocument/2006/relationships/oleObject" Target="../embeddings/oleObject1.bin"/><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3.png"/><Relationship Id="rId13" Type="http://schemas.openxmlformats.org/officeDocument/2006/relationships/vmlDrawing" Target="../drawings/vmlDrawing1.vml"/><Relationship Id="rId12" Type="http://schemas.openxmlformats.org/officeDocument/2006/relationships/slideLayout" Target="../slideLayouts/slideLayout7.xml"/><Relationship Id="rId11" Type="http://schemas.openxmlformats.org/officeDocument/2006/relationships/image" Target="../media/image55.png"/><Relationship Id="rId10" Type="http://schemas.openxmlformats.org/officeDocument/2006/relationships/image" Target="../media/image54.wmf"/><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6.jpeg"/><Relationship Id="rId2" Type="http://schemas.openxmlformats.org/officeDocument/2006/relationships/image" Target="../media/image46.jpeg"/><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5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6.jpe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7.jpeg"/><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tiff"/><Relationship Id="rId4" Type="http://schemas.openxmlformats.org/officeDocument/2006/relationships/image" Target="../media/image3.tiff"/><Relationship Id="rId3" Type="http://schemas.openxmlformats.org/officeDocument/2006/relationships/image" Target="../media/image1.tiff"/><Relationship Id="rId2" Type="http://schemas.openxmlformats.org/officeDocument/2006/relationships/tags" Target="../tags/tag2.xml"/><Relationship Id="rId1" Type="http://schemas.openxmlformats.org/officeDocument/2006/relationships/image" Target="../media/image2.tiff"/></Relationships>
</file>

<file path=ppt/slides/_rels/slide5.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4.tiff"/><Relationship Id="rId4" Type="http://schemas.openxmlformats.org/officeDocument/2006/relationships/image" Target="../media/image3.tiff"/><Relationship Id="rId3" Type="http://schemas.openxmlformats.org/officeDocument/2006/relationships/image" Target="../media/image1.tiff"/><Relationship Id="rId2" Type="http://schemas.openxmlformats.org/officeDocument/2006/relationships/tags" Target="../tags/tag3.xml"/><Relationship Id="rId16" Type="http://schemas.openxmlformats.org/officeDocument/2006/relationships/slideLayout" Target="../slideLayouts/slideLayout7.xml"/><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image" Target="../media/image2.tiff"/></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346575" y="1547495"/>
            <a:ext cx="2684780" cy="398780"/>
          </a:xfrm>
          <a:prstGeom prst="rect">
            <a:avLst/>
          </a:prstGeom>
          <a:noFill/>
          <a:ln>
            <a:solidFill>
              <a:schemeClr val="tx1"/>
            </a:solidFill>
          </a:ln>
        </p:spPr>
        <p:txBody>
          <a:bodyPr wrap="square" rtlCol="0">
            <a:spAutoFit/>
          </a:bodyPr>
          <a:p>
            <a:pPr algn="ctr"/>
            <a:r>
              <a:rPr lang="zh-CN" altLang="en-US" sz="2000" b="1"/>
              <a:t>数据预处理</a:t>
            </a:r>
            <a:endParaRPr lang="zh-CN" altLang="en-US" sz="2000" b="1"/>
          </a:p>
        </p:txBody>
      </p:sp>
      <p:sp>
        <p:nvSpPr>
          <p:cNvPr id="5" name="文本框 4"/>
          <p:cNvSpPr txBox="1"/>
          <p:nvPr/>
        </p:nvSpPr>
        <p:spPr>
          <a:xfrm>
            <a:off x="8540115" y="1547495"/>
            <a:ext cx="2318385" cy="398780"/>
          </a:xfrm>
          <a:prstGeom prst="rect">
            <a:avLst/>
          </a:prstGeom>
          <a:noFill/>
          <a:ln>
            <a:solidFill>
              <a:schemeClr val="tx1"/>
            </a:solidFill>
          </a:ln>
        </p:spPr>
        <p:txBody>
          <a:bodyPr wrap="square" rtlCol="0">
            <a:spAutoFit/>
          </a:bodyPr>
          <a:p>
            <a:pPr algn="ctr"/>
            <a:r>
              <a:rPr lang="zh-CN" altLang="en-US" sz="2000" b="1">
                <a:solidFill>
                  <a:srgbClr val="FF0000"/>
                </a:solidFill>
              </a:rPr>
              <a:t>样本选择</a:t>
            </a:r>
            <a:endParaRPr lang="zh-CN" altLang="en-US" sz="2000" b="1">
              <a:solidFill>
                <a:srgbClr val="FF0000"/>
              </a:solidFill>
            </a:endParaRPr>
          </a:p>
        </p:txBody>
      </p:sp>
      <p:sp>
        <p:nvSpPr>
          <p:cNvPr id="6" name="文本框 5"/>
          <p:cNvSpPr txBox="1"/>
          <p:nvPr/>
        </p:nvSpPr>
        <p:spPr>
          <a:xfrm>
            <a:off x="8088630" y="2778760"/>
            <a:ext cx="3328035" cy="398780"/>
          </a:xfrm>
          <a:prstGeom prst="rect">
            <a:avLst/>
          </a:prstGeom>
          <a:noFill/>
          <a:ln>
            <a:solidFill>
              <a:schemeClr val="tx1"/>
            </a:solidFill>
          </a:ln>
        </p:spPr>
        <p:txBody>
          <a:bodyPr wrap="square" rtlCol="0">
            <a:spAutoFit/>
          </a:bodyPr>
          <a:p>
            <a:pPr algn="ctr"/>
            <a:r>
              <a:rPr lang="zh-CN" altLang="en-US" sz="2000" b="1">
                <a:solidFill>
                  <a:srgbClr val="FF0000"/>
                </a:solidFill>
              </a:rPr>
              <a:t>单一时相训练</a:t>
            </a:r>
            <a:r>
              <a:rPr lang="zh-CN" altLang="en-US" sz="2000" b="1">
                <a:solidFill>
                  <a:srgbClr val="FF0000"/>
                </a:solidFill>
              </a:rPr>
              <a:t>分类器</a:t>
            </a:r>
            <a:endParaRPr lang="zh-CN" altLang="en-US" sz="2000" b="1"/>
          </a:p>
        </p:txBody>
      </p:sp>
      <p:sp>
        <p:nvSpPr>
          <p:cNvPr id="7" name="文本框 6"/>
          <p:cNvSpPr txBox="1"/>
          <p:nvPr/>
        </p:nvSpPr>
        <p:spPr>
          <a:xfrm>
            <a:off x="3828415" y="2778760"/>
            <a:ext cx="3598545" cy="398780"/>
          </a:xfrm>
          <a:prstGeom prst="rect">
            <a:avLst/>
          </a:prstGeom>
          <a:noFill/>
          <a:ln>
            <a:solidFill>
              <a:schemeClr val="tx1"/>
            </a:solidFill>
          </a:ln>
        </p:spPr>
        <p:txBody>
          <a:bodyPr wrap="square" rtlCol="0">
            <a:spAutoFit/>
          </a:bodyPr>
          <a:p>
            <a:pPr algn="ctr"/>
            <a:r>
              <a:rPr lang="zh-CN" altLang="en-US" sz="2000" b="1">
                <a:solidFill>
                  <a:srgbClr val="FF0000"/>
                </a:solidFill>
              </a:rPr>
              <a:t>多时相下分类器协同训练</a:t>
            </a:r>
            <a:endParaRPr lang="zh-CN" altLang="en-US" sz="2000" b="1">
              <a:solidFill>
                <a:srgbClr val="FF0000"/>
              </a:solidFill>
            </a:endParaRPr>
          </a:p>
        </p:txBody>
      </p:sp>
      <p:sp>
        <p:nvSpPr>
          <p:cNvPr id="8" name="文本框 7"/>
          <p:cNvSpPr txBox="1"/>
          <p:nvPr/>
        </p:nvSpPr>
        <p:spPr>
          <a:xfrm>
            <a:off x="447675" y="2778760"/>
            <a:ext cx="2465070" cy="398780"/>
          </a:xfrm>
          <a:prstGeom prst="rect">
            <a:avLst/>
          </a:prstGeom>
          <a:noFill/>
          <a:ln>
            <a:solidFill>
              <a:schemeClr val="tx1"/>
            </a:solidFill>
          </a:ln>
        </p:spPr>
        <p:txBody>
          <a:bodyPr wrap="square" rtlCol="0">
            <a:spAutoFit/>
          </a:bodyPr>
          <a:p>
            <a:pPr algn="ctr"/>
            <a:r>
              <a:rPr lang="zh-CN" altLang="en-US" sz="2000" b="1"/>
              <a:t>实验对比</a:t>
            </a:r>
            <a:endParaRPr lang="zh-CN" altLang="en-US" sz="2000" b="1"/>
          </a:p>
        </p:txBody>
      </p:sp>
      <p:sp>
        <p:nvSpPr>
          <p:cNvPr id="9" name="文本框 8"/>
          <p:cNvSpPr txBox="1"/>
          <p:nvPr/>
        </p:nvSpPr>
        <p:spPr>
          <a:xfrm>
            <a:off x="447675" y="1547495"/>
            <a:ext cx="2465705" cy="398780"/>
          </a:xfrm>
          <a:prstGeom prst="rect">
            <a:avLst/>
          </a:prstGeom>
          <a:noFill/>
          <a:ln>
            <a:solidFill>
              <a:schemeClr val="tx1"/>
            </a:solidFill>
          </a:ln>
        </p:spPr>
        <p:txBody>
          <a:bodyPr wrap="square" rtlCol="0">
            <a:spAutoFit/>
          </a:bodyPr>
          <a:p>
            <a:pPr algn="ctr"/>
            <a:r>
              <a:rPr lang="zh-CN" altLang="en-US" sz="2000" b="1"/>
              <a:t>实验区域选择</a:t>
            </a:r>
            <a:endParaRPr lang="zh-CN" altLang="en-US" sz="2000" b="1"/>
          </a:p>
        </p:txBody>
      </p:sp>
      <p:cxnSp>
        <p:nvCxnSpPr>
          <p:cNvPr id="10" name="直接箭头连接符 9"/>
          <p:cNvCxnSpPr>
            <a:stCxn id="9" idx="3"/>
            <a:endCxn id="4" idx="1"/>
          </p:cNvCxnSpPr>
          <p:nvPr/>
        </p:nvCxnSpPr>
        <p:spPr>
          <a:xfrm>
            <a:off x="2913380" y="1746885"/>
            <a:ext cx="14331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7426960" y="2978150"/>
            <a:ext cx="6616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8" idx="3"/>
          </p:cNvCxnSpPr>
          <p:nvPr/>
        </p:nvCxnSpPr>
        <p:spPr>
          <a:xfrm flipH="1">
            <a:off x="2912745" y="2978150"/>
            <a:ext cx="9150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693910" y="1946275"/>
            <a:ext cx="3810" cy="8324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5" idx="1"/>
          </p:cNvCxnSpPr>
          <p:nvPr/>
        </p:nvCxnSpPr>
        <p:spPr>
          <a:xfrm>
            <a:off x="7022465" y="1738630"/>
            <a:ext cx="1517650" cy="82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407535" y="4559300"/>
            <a:ext cx="2684780" cy="398780"/>
          </a:xfrm>
          <a:prstGeom prst="rect">
            <a:avLst/>
          </a:prstGeom>
          <a:noFill/>
          <a:ln>
            <a:solidFill>
              <a:schemeClr val="tx1"/>
            </a:solidFill>
          </a:ln>
        </p:spPr>
        <p:txBody>
          <a:bodyPr wrap="square" rtlCol="0">
            <a:spAutoFit/>
          </a:bodyPr>
          <a:p>
            <a:pPr algn="ctr"/>
            <a:r>
              <a:rPr lang="zh-CN" altLang="en-US" sz="2000" b="1"/>
              <a:t>数据预处理</a:t>
            </a:r>
            <a:endParaRPr lang="zh-CN" altLang="en-US" sz="2000" b="1"/>
          </a:p>
        </p:txBody>
      </p:sp>
      <p:sp>
        <p:nvSpPr>
          <p:cNvPr id="18" name="文本框 17"/>
          <p:cNvSpPr txBox="1"/>
          <p:nvPr/>
        </p:nvSpPr>
        <p:spPr>
          <a:xfrm>
            <a:off x="8593455" y="5790565"/>
            <a:ext cx="2318385" cy="398780"/>
          </a:xfrm>
          <a:prstGeom prst="rect">
            <a:avLst/>
          </a:prstGeom>
          <a:noFill/>
          <a:ln>
            <a:solidFill>
              <a:schemeClr val="tx1"/>
            </a:solidFill>
          </a:ln>
        </p:spPr>
        <p:txBody>
          <a:bodyPr wrap="square" rtlCol="0">
            <a:spAutoFit/>
          </a:bodyPr>
          <a:p>
            <a:pPr algn="ctr"/>
            <a:r>
              <a:rPr lang="zh-CN" altLang="en-US" sz="2000" b="1">
                <a:solidFill>
                  <a:srgbClr val="FF0000"/>
                </a:solidFill>
              </a:rPr>
              <a:t>样本选择</a:t>
            </a:r>
            <a:endParaRPr lang="zh-CN" altLang="en-US" sz="2000" b="1">
              <a:solidFill>
                <a:srgbClr val="FF0000"/>
              </a:solidFill>
            </a:endParaRPr>
          </a:p>
        </p:txBody>
      </p:sp>
      <p:sp>
        <p:nvSpPr>
          <p:cNvPr id="19" name="文本框 18"/>
          <p:cNvSpPr txBox="1"/>
          <p:nvPr/>
        </p:nvSpPr>
        <p:spPr>
          <a:xfrm>
            <a:off x="8129905" y="4543425"/>
            <a:ext cx="3328035" cy="398780"/>
          </a:xfrm>
          <a:prstGeom prst="rect">
            <a:avLst/>
          </a:prstGeom>
          <a:noFill/>
          <a:ln>
            <a:solidFill>
              <a:schemeClr val="tx1"/>
            </a:solidFill>
          </a:ln>
        </p:spPr>
        <p:txBody>
          <a:bodyPr wrap="square" rtlCol="0">
            <a:spAutoFit/>
          </a:bodyPr>
          <a:p>
            <a:pPr algn="ctr"/>
            <a:r>
              <a:rPr lang="zh-CN" altLang="en-US" sz="2000" b="1">
                <a:solidFill>
                  <a:srgbClr val="FF0000"/>
                </a:solidFill>
              </a:rPr>
              <a:t>单一时相训练</a:t>
            </a:r>
            <a:r>
              <a:rPr lang="zh-CN" altLang="en-US" sz="2000" b="1">
                <a:solidFill>
                  <a:srgbClr val="FF0000"/>
                </a:solidFill>
              </a:rPr>
              <a:t>分类器</a:t>
            </a:r>
            <a:endParaRPr lang="zh-CN" altLang="en-US" sz="2000" b="1"/>
          </a:p>
        </p:txBody>
      </p:sp>
      <p:sp>
        <p:nvSpPr>
          <p:cNvPr id="20" name="文本框 19"/>
          <p:cNvSpPr txBox="1"/>
          <p:nvPr/>
        </p:nvSpPr>
        <p:spPr>
          <a:xfrm>
            <a:off x="3889375" y="5790565"/>
            <a:ext cx="3598545" cy="398780"/>
          </a:xfrm>
          <a:prstGeom prst="rect">
            <a:avLst/>
          </a:prstGeom>
          <a:noFill/>
          <a:ln>
            <a:solidFill>
              <a:schemeClr val="tx1"/>
            </a:solidFill>
          </a:ln>
        </p:spPr>
        <p:txBody>
          <a:bodyPr wrap="square" rtlCol="0">
            <a:spAutoFit/>
          </a:bodyPr>
          <a:p>
            <a:pPr algn="ctr"/>
            <a:r>
              <a:rPr lang="zh-CN" altLang="en-US" sz="2000" b="1">
                <a:solidFill>
                  <a:srgbClr val="FF0000"/>
                </a:solidFill>
              </a:rPr>
              <a:t>多时相下分类器协同训练</a:t>
            </a:r>
            <a:endParaRPr lang="zh-CN" altLang="en-US" sz="2000" b="1">
              <a:solidFill>
                <a:srgbClr val="FF0000"/>
              </a:solidFill>
            </a:endParaRPr>
          </a:p>
        </p:txBody>
      </p:sp>
      <p:sp>
        <p:nvSpPr>
          <p:cNvPr id="21" name="文本框 20"/>
          <p:cNvSpPr txBox="1"/>
          <p:nvPr/>
        </p:nvSpPr>
        <p:spPr>
          <a:xfrm>
            <a:off x="508635" y="5790565"/>
            <a:ext cx="2465070" cy="398780"/>
          </a:xfrm>
          <a:prstGeom prst="rect">
            <a:avLst/>
          </a:prstGeom>
          <a:noFill/>
          <a:ln>
            <a:solidFill>
              <a:schemeClr val="tx1"/>
            </a:solidFill>
          </a:ln>
        </p:spPr>
        <p:txBody>
          <a:bodyPr wrap="square" rtlCol="0">
            <a:spAutoFit/>
          </a:bodyPr>
          <a:p>
            <a:pPr algn="ctr"/>
            <a:r>
              <a:rPr lang="zh-CN" altLang="en-US" sz="2000" b="1"/>
              <a:t>实验对比</a:t>
            </a:r>
            <a:endParaRPr lang="zh-CN" altLang="en-US" sz="2000" b="1"/>
          </a:p>
        </p:txBody>
      </p:sp>
      <p:sp>
        <p:nvSpPr>
          <p:cNvPr id="22" name="文本框 21"/>
          <p:cNvSpPr txBox="1"/>
          <p:nvPr/>
        </p:nvSpPr>
        <p:spPr>
          <a:xfrm>
            <a:off x="508635" y="4559300"/>
            <a:ext cx="2465705" cy="398780"/>
          </a:xfrm>
          <a:prstGeom prst="rect">
            <a:avLst/>
          </a:prstGeom>
          <a:noFill/>
          <a:ln>
            <a:solidFill>
              <a:schemeClr val="tx1"/>
            </a:solidFill>
          </a:ln>
        </p:spPr>
        <p:txBody>
          <a:bodyPr wrap="square" rtlCol="0">
            <a:spAutoFit/>
          </a:bodyPr>
          <a:p>
            <a:pPr algn="ctr"/>
            <a:r>
              <a:rPr lang="zh-CN" altLang="en-US" sz="2000" b="1"/>
              <a:t>实验区域选择</a:t>
            </a:r>
            <a:endParaRPr lang="zh-CN" altLang="en-US" sz="2000" b="1"/>
          </a:p>
        </p:txBody>
      </p:sp>
      <p:cxnSp>
        <p:nvCxnSpPr>
          <p:cNvPr id="23" name="直接箭头连接符 22"/>
          <p:cNvCxnSpPr>
            <a:stCxn id="22" idx="3"/>
            <a:endCxn id="17" idx="1"/>
          </p:cNvCxnSpPr>
          <p:nvPr/>
        </p:nvCxnSpPr>
        <p:spPr>
          <a:xfrm>
            <a:off x="2974340" y="4758690"/>
            <a:ext cx="14331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8" idx="1"/>
          </p:cNvCxnSpPr>
          <p:nvPr/>
        </p:nvCxnSpPr>
        <p:spPr>
          <a:xfrm flipH="1">
            <a:off x="7450455" y="5989955"/>
            <a:ext cx="1143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21" idx="3"/>
          </p:cNvCxnSpPr>
          <p:nvPr/>
        </p:nvCxnSpPr>
        <p:spPr>
          <a:xfrm flipH="1">
            <a:off x="2973705" y="5989955"/>
            <a:ext cx="9150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9754870" y="4958080"/>
            <a:ext cx="3810" cy="8324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19" idx="1"/>
          </p:cNvCxnSpPr>
          <p:nvPr/>
        </p:nvCxnSpPr>
        <p:spPr>
          <a:xfrm flipV="1">
            <a:off x="7075805" y="4742815"/>
            <a:ext cx="1054100" cy="114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878840"/>
            <a:ext cx="2821940" cy="398780"/>
          </a:xfrm>
          <a:prstGeom prst="rect">
            <a:avLst/>
          </a:prstGeom>
          <a:noFill/>
        </p:spPr>
        <p:txBody>
          <a:bodyPr wrap="square" rtlCol="0">
            <a:spAutoFit/>
          </a:bodyPr>
          <a:p>
            <a:r>
              <a:rPr lang="zh-CN" altLang="en-US" sz="2000" b="1"/>
              <a:t>半监督学习的协同分割</a:t>
            </a:r>
            <a:endParaRPr lang="zh-CN" altLang="en-US" sz="2000" b="1"/>
          </a:p>
        </p:txBody>
      </p:sp>
      <p:sp>
        <p:nvSpPr>
          <p:cNvPr id="29" name="文本框 28"/>
          <p:cNvSpPr txBox="1"/>
          <p:nvPr/>
        </p:nvSpPr>
        <p:spPr>
          <a:xfrm>
            <a:off x="100965" y="3846195"/>
            <a:ext cx="2821940" cy="398780"/>
          </a:xfrm>
          <a:prstGeom prst="rect">
            <a:avLst/>
          </a:prstGeom>
          <a:noFill/>
        </p:spPr>
        <p:txBody>
          <a:bodyPr wrap="square" rtlCol="0">
            <a:spAutoFit/>
          </a:bodyPr>
          <a:p>
            <a:r>
              <a:rPr lang="zh-CN" altLang="en-US" sz="2000" b="1"/>
              <a:t>无</a:t>
            </a:r>
            <a:r>
              <a:rPr lang="zh-CN" altLang="en-US" sz="2000" b="1"/>
              <a:t>监督学习的协同分割</a:t>
            </a:r>
            <a:endParaRPr lang="zh-CN" altLang="en-US" sz="2000" b="1"/>
          </a:p>
        </p:txBody>
      </p:sp>
      <p:sp>
        <p:nvSpPr>
          <p:cNvPr id="30" name="文本框 29"/>
          <p:cNvSpPr txBox="1"/>
          <p:nvPr/>
        </p:nvSpPr>
        <p:spPr>
          <a:xfrm>
            <a:off x="7973060" y="1219835"/>
            <a:ext cx="3729355" cy="2306955"/>
          </a:xfrm>
          <a:prstGeom prst="rect">
            <a:avLst/>
          </a:prstGeom>
          <a:noFill/>
          <a:ln>
            <a:solidFill>
              <a:srgbClr val="FF0000"/>
            </a:solidFill>
          </a:ln>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1" name="文本框 30"/>
          <p:cNvSpPr txBox="1"/>
          <p:nvPr/>
        </p:nvSpPr>
        <p:spPr>
          <a:xfrm>
            <a:off x="7973060" y="4220845"/>
            <a:ext cx="3729355" cy="2306955"/>
          </a:xfrm>
          <a:prstGeom prst="rect">
            <a:avLst/>
          </a:prstGeom>
          <a:noFill/>
          <a:ln>
            <a:solidFill>
              <a:srgbClr val="FF0000"/>
            </a:solidFill>
          </a:ln>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2" name="文本框 31"/>
          <p:cNvSpPr txBox="1"/>
          <p:nvPr/>
        </p:nvSpPr>
        <p:spPr>
          <a:xfrm>
            <a:off x="78105" y="156210"/>
            <a:ext cx="4173855" cy="521970"/>
          </a:xfrm>
          <a:prstGeom prst="rect">
            <a:avLst/>
          </a:prstGeom>
          <a:noFill/>
        </p:spPr>
        <p:txBody>
          <a:bodyPr wrap="square" rtlCol="0">
            <a:spAutoFit/>
          </a:bodyPr>
          <a:p>
            <a:r>
              <a:rPr lang="zh-CN" altLang="en-US" sz="2800" b="1"/>
              <a:t>方法流程</a:t>
            </a:r>
            <a:endParaRPr lang="zh-CN" altLang="en-US" sz="2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pairplot5"/>
          <p:cNvPicPr>
            <a:picLocks noChangeAspect="1"/>
          </p:cNvPicPr>
          <p:nvPr/>
        </p:nvPicPr>
        <p:blipFill>
          <a:blip r:embed="rId1"/>
          <a:stretch>
            <a:fillRect/>
          </a:stretch>
        </p:blipFill>
        <p:spPr>
          <a:xfrm>
            <a:off x="0" y="0"/>
            <a:ext cx="7254240" cy="6858000"/>
          </a:xfrm>
          <a:prstGeom prst="rect">
            <a:avLst/>
          </a:prstGeom>
        </p:spPr>
      </p:pic>
      <p:cxnSp>
        <p:nvCxnSpPr>
          <p:cNvPr id="4" name="直接连接符 3"/>
          <p:cNvCxnSpPr/>
          <p:nvPr/>
        </p:nvCxnSpPr>
        <p:spPr>
          <a:xfrm>
            <a:off x="714375" y="1559560"/>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14680" y="1660525"/>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40690" y="2018030"/>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14960" y="2075815"/>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837430" y="323850"/>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785360" y="445770"/>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497705" y="724535"/>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436745" y="786130"/>
            <a:ext cx="714375" cy="60134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pair2_5"/>
          <p:cNvPicPr>
            <a:picLocks noChangeAspect="1"/>
          </p:cNvPicPr>
          <p:nvPr/>
        </p:nvPicPr>
        <p:blipFill>
          <a:blip r:embed="rId1"/>
          <a:stretch>
            <a:fillRect/>
          </a:stretch>
        </p:blipFill>
        <p:spPr>
          <a:xfrm>
            <a:off x="0" y="0"/>
            <a:ext cx="7294880" cy="6896100"/>
          </a:xfrm>
          <a:prstGeom prst="rect">
            <a:avLst/>
          </a:prstGeom>
        </p:spPr>
      </p:pic>
      <p:cxnSp>
        <p:nvCxnSpPr>
          <p:cNvPr id="8" name="直接连接符 7"/>
          <p:cNvCxnSpPr/>
          <p:nvPr/>
        </p:nvCxnSpPr>
        <p:spPr>
          <a:xfrm>
            <a:off x="5299075" y="0"/>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03165" y="254000"/>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45660" y="602615"/>
            <a:ext cx="714375" cy="60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84700" y="699135"/>
            <a:ext cx="714375" cy="60134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202055"/>
            <a:ext cx="3617595" cy="3617595"/>
          </a:xfrm>
          <a:prstGeom prst="rect">
            <a:avLst/>
          </a:prstGeom>
        </p:spPr>
      </p:pic>
      <p:sp>
        <p:nvSpPr>
          <p:cNvPr id="3" name="矩形 2"/>
          <p:cNvSpPr/>
          <p:nvPr/>
        </p:nvSpPr>
        <p:spPr>
          <a:xfrm>
            <a:off x="5419090" y="905510"/>
            <a:ext cx="436245" cy="444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5855335" y="2148205"/>
            <a:ext cx="436245" cy="444500"/>
          </a:xfrm>
          <a:prstGeom prst="rect">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5419090" y="2148205"/>
            <a:ext cx="436245" cy="4445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291580" y="739775"/>
            <a:ext cx="5375910" cy="922020"/>
          </a:xfrm>
          <a:prstGeom prst="rect">
            <a:avLst/>
          </a:prstGeom>
          <a:noFill/>
        </p:spPr>
        <p:txBody>
          <a:bodyPr wrap="square" rtlCol="0">
            <a:spAutoFit/>
          </a:bodyPr>
          <a:p>
            <a:r>
              <a:rPr lang="zh-CN" altLang="en-US"/>
              <a:t>通过非监督聚类初步判断的变化区域</a:t>
            </a:r>
            <a:endParaRPr lang="zh-CN" altLang="en-US"/>
          </a:p>
          <a:p>
            <a:r>
              <a:rPr lang="zh-CN" altLang="en-US"/>
              <a:t>（两幅影像上的变化区域有足够的</a:t>
            </a:r>
            <a:r>
              <a:rPr lang="zh-CN" altLang="en-US">
                <a:solidFill>
                  <a:srgbClr val="FF0000"/>
                </a:solidFill>
              </a:rPr>
              <a:t>差异性</a:t>
            </a:r>
            <a:r>
              <a:rPr lang="zh-CN" altLang="en-US"/>
              <a:t>，此区域选择不同类别的数据训练各时相下的</a:t>
            </a:r>
            <a:r>
              <a:rPr lang="zh-CN" altLang="en-US"/>
              <a:t>分类器</a:t>
            </a:r>
            <a:r>
              <a:rPr lang="zh-CN" altLang="en-US"/>
              <a:t>）</a:t>
            </a:r>
            <a:endParaRPr lang="zh-CN" altLang="en-US"/>
          </a:p>
        </p:txBody>
      </p:sp>
      <p:sp>
        <p:nvSpPr>
          <p:cNvPr id="7" name="文本框 6"/>
          <p:cNvSpPr txBox="1"/>
          <p:nvPr/>
        </p:nvSpPr>
        <p:spPr>
          <a:xfrm>
            <a:off x="6396355" y="2148205"/>
            <a:ext cx="4665345" cy="645160"/>
          </a:xfrm>
          <a:prstGeom prst="rect">
            <a:avLst/>
          </a:prstGeom>
          <a:noFill/>
        </p:spPr>
        <p:txBody>
          <a:bodyPr wrap="none" rtlCol="0" anchor="t">
            <a:spAutoFit/>
          </a:bodyPr>
          <a:p>
            <a:r>
              <a:rPr lang="zh-CN" altLang="en-US">
                <a:sym typeface="+mn-ea"/>
              </a:rPr>
              <a:t>通过非监督聚类初步判断的未</a:t>
            </a:r>
            <a:r>
              <a:rPr lang="zh-CN" altLang="en-US">
                <a:sym typeface="+mn-ea"/>
              </a:rPr>
              <a:t>变化区域</a:t>
            </a:r>
            <a:endParaRPr lang="zh-CN" altLang="en-US">
              <a:sym typeface="+mn-ea"/>
            </a:endParaRPr>
          </a:p>
          <a:p>
            <a:r>
              <a:rPr lang="zh-CN" altLang="en-US"/>
              <a:t>（作为</a:t>
            </a:r>
            <a:r>
              <a:rPr lang="en-US" altLang="zh-CN"/>
              <a:t>Unlabel data</a:t>
            </a:r>
            <a:r>
              <a:rPr lang="zh-CN" altLang="en-US"/>
              <a:t>候选集交给</a:t>
            </a:r>
            <a:r>
              <a:rPr lang="en-US" altLang="zh-CN"/>
              <a:t>D</a:t>
            </a:r>
            <a:r>
              <a:rPr lang="en-US" altLang="zh-CN"/>
              <a:t>iscriminator</a:t>
            </a:r>
            <a:r>
              <a:rPr lang="zh-CN" altLang="en-US"/>
              <a:t>）</a:t>
            </a:r>
            <a:endParaRPr lang="zh-CN" altLang="en-US"/>
          </a:p>
        </p:txBody>
      </p:sp>
      <p:sp>
        <p:nvSpPr>
          <p:cNvPr id="8" name="矩形 7"/>
          <p:cNvSpPr/>
          <p:nvPr/>
        </p:nvSpPr>
        <p:spPr>
          <a:xfrm>
            <a:off x="5419090" y="4819650"/>
            <a:ext cx="436245" cy="444500"/>
          </a:xfrm>
          <a:prstGeom prst="rect">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419090" y="3795395"/>
            <a:ext cx="436245" cy="4445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474460" y="3669030"/>
            <a:ext cx="2645410" cy="645160"/>
          </a:xfrm>
          <a:prstGeom prst="rect">
            <a:avLst/>
          </a:prstGeom>
          <a:noFill/>
        </p:spPr>
        <p:txBody>
          <a:bodyPr wrap="none" rtlCol="0" anchor="t">
            <a:spAutoFit/>
          </a:bodyPr>
          <a:p>
            <a:r>
              <a:rPr lang="zh-CN" altLang="en-US">
                <a:sym typeface="+mn-ea"/>
              </a:rPr>
              <a:t>低于相似度阈值的</a:t>
            </a:r>
            <a:r>
              <a:rPr lang="zh-CN" altLang="en-US">
                <a:sym typeface="+mn-ea"/>
              </a:rPr>
              <a:t>区域</a:t>
            </a:r>
            <a:endParaRPr lang="zh-CN" altLang="en-US">
              <a:sym typeface="+mn-ea"/>
            </a:endParaRPr>
          </a:p>
          <a:p>
            <a:r>
              <a:rPr lang="en-US" altLang="zh-CN">
                <a:sym typeface="+mn-ea"/>
              </a:rPr>
              <a:t>(negative unchanged area)</a:t>
            </a:r>
            <a:endParaRPr lang="en-US" altLang="zh-CN">
              <a:sym typeface="+mn-ea"/>
            </a:endParaRPr>
          </a:p>
        </p:txBody>
      </p:sp>
      <p:sp>
        <p:nvSpPr>
          <p:cNvPr id="12" name="文本框 11"/>
          <p:cNvSpPr txBox="1"/>
          <p:nvPr/>
        </p:nvSpPr>
        <p:spPr>
          <a:xfrm>
            <a:off x="6474460" y="4693285"/>
            <a:ext cx="3218815" cy="922020"/>
          </a:xfrm>
          <a:prstGeom prst="rect">
            <a:avLst/>
          </a:prstGeom>
          <a:noFill/>
        </p:spPr>
        <p:txBody>
          <a:bodyPr wrap="none" rtlCol="0" anchor="t">
            <a:spAutoFit/>
          </a:bodyPr>
          <a:p>
            <a:r>
              <a:rPr lang="zh-CN" altLang="en-US">
                <a:sym typeface="+mn-ea"/>
              </a:rPr>
              <a:t>高于相似度阈值的区域</a:t>
            </a:r>
            <a:endParaRPr lang="zh-CN" altLang="en-US">
              <a:sym typeface="+mn-ea"/>
            </a:endParaRPr>
          </a:p>
          <a:p>
            <a:r>
              <a:rPr lang="en-US" altLang="zh-CN">
                <a:sym typeface="+mn-ea"/>
              </a:rPr>
              <a:t>(positive unchanged area)</a:t>
            </a:r>
            <a:endParaRPr lang="zh-CN" altLang="en-US">
              <a:sym typeface="+mn-ea"/>
            </a:endParaRPr>
          </a:p>
          <a:p>
            <a:r>
              <a:rPr lang="en-US" altLang="zh-CN">
                <a:sym typeface="+mn-ea"/>
              </a:rPr>
              <a:t>-&gt; unlabel data </a:t>
            </a:r>
            <a:r>
              <a:rPr lang="zh-CN" altLang="en-US">
                <a:sym typeface="+mn-ea"/>
              </a:rPr>
              <a:t>具有足够</a:t>
            </a:r>
            <a:r>
              <a:rPr lang="zh-CN" altLang="en-US">
                <a:solidFill>
                  <a:srgbClr val="FF0000"/>
                </a:solidFill>
                <a:sym typeface="+mn-ea"/>
              </a:rPr>
              <a:t>相似性</a:t>
            </a:r>
            <a:endParaRPr lang="zh-CN" altLang="en-US">
              <a:solidFill>
                <a:srgbClr val="FF0000"/>
              </a:solidFill>
              <a:sym typeface="+mn-ea"/>
            </a:endParaRPr>
          </a:p>
        </p:txBody>
      </p:sp>
      <p:sp>
        <p:nvSpPr>
          <p:cNvPr id="13" name="文本框 12"/>
          <p:cNvSpPr txBox="1"/>
          <p:nvPr/>
        </p:nvSpPr>
        <p:spPr>
          <a:xfrm>
            <a:off x="3681730" y="1497965"/>
            <a:ext cx="1594485" cy="922020"/>
          </a:xfrm>
          <a:prstGeom prst="rect">
            <a:avLst/>
          </a:prstGeom>
          <a:noFill/>
        </p:spPr>
        <p:txBody>
          <a:bodyPr wrap="square" rtlCol="0">
            <a:spAutoFit/>
          </a:bodyPr>
          <a:p>
            <a:r>
              <a:rPr lang="en-US" altLang="zh-CN" b="1"/>
              <a:t>Generator</a:t>
            </a:r>
            <a:endParaRPr lang="en-US" altLang="zh-CN" b="1"/>
          </a:p>
          <a:p>
            <a:r>
              <a:rPr lang="en-US" altLang="zh-CN" b="1"/>
              <a:t>(Unsupervised CNN)</a:t>
            </a:r>
            <a:endParaRPr lang="en-US" altLang="zh-CN" b="1"/>
          </a:p>
        </p:txBody>
      </p:sp>
      <p:sp>
        <p:nvSpPr>
          <p:cNvPr id="14" name="文本框 13"/>
          <p:cNvSpPr txBox="1"/>
          <p:nvPr/>
        </p:nvSpPr>
        <p:spPr>
          <a:xfrm>
            <a:off x="3617595" y="4226560"/>
            <a:ext cx="1463675" cy="645160"/>
          </a:xfrm>
          <a:prstGeom prst="rect">
            <a:avLst/>
          </a:prstGeom>
          <a:noFill/>
        </p:spPr>
        <p:txBody>
          <a:bodyPr wrap="none" rtlCol="0" anchor="t">
            <a:spAutoFit/>
          </a:bodyPr>
          <a:p>
            <a:r>
              <a:rPr lang="en-US" altLang="zh-CN" b="1">
                <a:sym typeface="+mn-ea"/>
              </a:rPr>
              <a:t>Discriminator</a:t>
            </a:r>
            <a:endParaRPr lang="en-US" altLang="zh-CN" b="1">
              <a:sym typeface="+mn-ea"/>
            </a:endParaRPr>
          </a:p>
          <a:p>
            <a:r>
              <a:rPr lang="en-US" altLang="zh-CN" b="1"/>
              <a:t>(bi-classifier)</a:t>
            </a:r>
            <a:endParaRPr lang="en-US" altLang="zh-CN"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78435" y="1694180"/>
            <a:ext cx="3469005" cy="3469005"/>
          </a:xfrm>
          <a:prstGeom prst="rect">
            <a:avLst/>
          </a:prstGeom>
        </p:spPr>
      </p:pic>
      <p:pic>
        <p:nvPicPr>
          <p:cNvPr id="4" name="图片 3"/>
          <p:cNvPicPr>
            <a:picLocks noChangeAspect="1"/>
          </p:cNvPicPr>
          <p:nvPr/>
        </p:nvPicPr>
        <p:blipFill>
          <a:blip r:embed="rId2"/>
          <a:stretch>
            <a:fillRect/>
          </a:stretch>
        </p:blipFill>
        <p:spPr>
          <a:xfrm>
            <a:off x="3759200" y="65405"/>
            <a:ext cx="3356610" cy="3363595"/>
          </a:xfrm>
          <a:prstGeom prst="rect">
            <a:avLst/>
          </a:prstGeom>
        </p:spPr>
      </p:pic>
      <p:pic>
        <p:nvPicPr>
          <p:cNvPr id="5" name="图片 4"/>
          <p:cNvPicPr>
            <a:picLocks noChangeAspect="1"/>
          </p:cNvPicPr>
          <p:nvPr/>
        </p:nvPicPr>
        <p:blipFill>
          <a:blip r:embed="rId3"/>
          <a:stretch>
            <a:fillRect/>
          </a:stretch>
        </p:blipFill>
        <p:spPr>
          <a:xfrm>
            <a:off x="3742690" y="3501390"/>
            <a:ext cx="3356610" cy="3356610"/>
          </a:xfrm>
          <a:prstGeom prst="rect">
            <a:avLst/>
          </a:prstGeom>
        </p:spPr>
      </p:pic>
      <p:pic>
        <p:nvPicPr>
          <p:cNvPr id="6" name="图片 5"/>
          <p:cNvPicPr>
            <a:picLocks noChangeAspect="1"/>
          </p:cNvPicPr>
          <p:nvPr/>
        </p:nvPicPr>
        <p:blipFill>
          <a:blip r:embed="rId4"/>
          <a:stretch>
            <a:fillRect/>
          </a:stretch>
        </p:blipFill>
        <p:spPr>
          <a:xfrm>
            <a:off x="7392670" y="65405"/>
            <a:ext cx="3350260" cy="3350260"/>
          </a:xfrm>
          <a:prstGeom prst="rect">
            <a:avLst/>
          </a:prstGeom>
        </p:spPr>
      </p:pic>
      <p:pic>
        <p:nvPicPr>
          <p:cNvPr id="7" name="图片 6"/>
          <p:cNvPicPr>
            <a:picLocks noChangeAspect="1"/>
          </p:cNvPicPr>
          <p:nvPr/>
        </p:nvPicPr>
        <p:blipFill>
          <a:blip r:embed="rId5"/>
          <a:stretch>
            <a:fillRect/>
          </a:stretch>
        </p:blipFill>
        <p:spPr>
          <a:xfrm>
            <a:off x="7392670" y="3501390"/>
            <a:ext cx="3349625" cy="3349625"/>
          </a:xfrm>
          <a:prstGeom prst="rect">
            <a:avLst/>
          </a:prstGeom>
        </p:spPr>
      </p:pic>
      <p:sp>
        <p:nvSpPr>
          <p:cNvPr id="2" name="文本框 1"/>
          <p:cNvSpPr txBox="1"/>
          <p:nvPr/>
        </p:nvSpPr>
        <p:spPr>
          <a:xfrm>
            <a:off x="1053465" y="5297805"/>
            <a:ext cx="1054100" cy="368300"/>
          </a:xfrm>
          <a:prstGeom prst="rect">
            <a:avLst/>
          </a:prstGeom>
          <a:noFill/>
        </p:spPr>
        <p:txBody>
          <a:bodyPr wrap="square" rtlCol="0">
            <a:spAutoFit/>
          </a:bodyPr>
          <a:p>
            <a:r>
              <a:rPr lang="en-US" altLang="zh-CN"/>
              <a:t>41.8%</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77215" y="123190"/>
            <a:ext cx="4832350" cy="4851400"/>
          </a:xfrm>
          <a:prstGeom prst="rect">
            <a:avLst/>
          </a:prstGeom>
        </p:spPr>
      </p:pic>
      <p:pic>
        <p:nvPicPr>
          <p:cNvPr id="3" name="图片 2"/>
          <p:cNvPicPr>
            <a:picLocks noChangeAspect="1"/>
          </p:cNvPicPr>
          <p:nvPr/>
        </p:nvPicPr>
        <p:blipFill>
          <a:blip r:embed="rId3"/>
          <a:stretch>
            <a:fillRect/>
          </a:stretch>
        </p:blipFill>
        <p:spPr>
          <a:xfrm>
            <a:off x="6465570" y="123190"/>
            <a:ext cx="4819650" cy="4845050"/>
          </a:xfrm>
          <a:prstGeom prst="rect">
            <a:avLst/>
          </a:prstGeom>
        </p:spPr>
      </p:pic>
      <p:sp>
        <p:nvSpPr>
          <p:cNvPr id="4" name="文本框 3"/>
          <p:cNvSpPr txBox="1"/>
          <p:nvPr/>
        </p:nvSpPr>
        <p:spPr>
          <a:xfrm>
            <a:off x="1905000" y="6177280"/>
            <a:ext cx="8382635" cy="398780"/>
          </a:xfrm>
          <a:prstGeom prst="rect">
            <a:avLst/>
          </a:prstGeom>
          <a:noFill/>
        </p:spPr>
        <p:txBody>
          <a:bodyPr wrap="square" rtlCol="0">
            <a:spAutoFit/>
          </a:bodyPr>
          <a:p>
            <a:r>
              <a:rPr lang="zh-CN" altLang="en-US" sz="2000"/>
              <a:t>在两期影像的变化区域选择差异度大的数据作为训练集训练各自的分类器</a:t>
            </a:r>
            <a:endParaRPr lang="zh-CN" altLang="en-US" sz="2000"/>
          </a:p>
        </p:txBody>
      </p:sp>
      <p:sp>
        <p:nvSpPr>
          <p:cNvPr id="5" name="矩形 4"/>
          <p:cNvSpPr/>
          <p:nvPr/>
        </p:nvSpPr>
        <p:spPr>
          <a:xfrm>
            <a:off x="7212965" y="5349240"/>
            <a:ext cx="209550" cy="20955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9096375" y="5349240"/>
            <a:ext cx="209550" cy="209550"/>
          </a:xfrm>
          <a:prstGeom prst="rect">
            <a:avLst/>
          </a:prstGeom>
          <a:solidFill>
            <a:srgbClr val="FFFF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554480" y="5349240"/>
            <a:ext cx="209550" cy="209550"/>
          </a:xfrm>
          <a:prstGeom prst="rect">
            <a:avLst/>
          </a:prstGeom>
          <a:solidFill>
            <a:srgbClr val="008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3441065" y="5349240"/>
            <a:ext cx="209550" cy="209550"/>
          </a:xfrm>
          <a:prstGeom prst="rect">
            <a:avLst/>
          </a:prstGeom>
          <a:solidFill>
            <a:srgbClr val="00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329555" y="5349240"/>
            <a:ext cx="209550" cy="209550"/>
          </a:xfrm>
          <a:prstGeom prst="rect">
            <a:avLst/>
          </a:prstGeom>
          <a:solidFill>
            <a:srgbClr val="000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2081530" y="5269865"/>
            <a:ext cx="640080" cy="922020"/>
          </a:xfrm>
          <a:prstGeom prst="rect">
            <a:avLst/>
          </a:prstGeom>
          <a:noFill/>
        </p:spPr>
        <p:txBody>
          <a:bodyPr wrap="none" rtlCol="0" anchor="t">
            <a:spAutoFit/>
          </a:bodyPr>
          <a:p>
            <a:r>
              <a:rPr lang="zh-CN" altLang="en-US">
                <a:sym typeface="+mn-ea"/>
              </a:rPr>
              <a:t>植被</a:t>
            </a:r>
            <a:endParaRPr lang="zh-CN" altLang="en-US">
              <a:sym typeface="+mn-ea"/>
            </a:endParaRPr>
          </a:p>
          <a:p>
            <a:endParaRPr lang="zh-CN" altLang="en-US"/>
          </a:p>
          <a:p>
            <a:r>
              <a:rPr lang="en-US" altLang="zh-CN"/>
              <a:t>200</a:t>
            </a:r>
            <a:endParaRPr lang="en-US" altLang="zh-CN"/>
          </a:p>
        </p:txBody>
      </p:sp>
      <p:sp>
        <p:nvSpPr>
          <p:cNvPr id="21" name="文本框 20"/>
          <p:cNvSpPr txBox="1"/>
          <p:nvPr/>
        </p:nvSpPr>
        <p:spPr>
          <a:xfrm>
            <a:off x="3952240" y="5269865"/>
            <a:ext cx="640080" cy="922020"/>
          </a:xfrm>
          <a:prstGeom prst="rect">
            <a:avLst/>
          </a:prstGeom>
          <a:noFill/>
        </p:spPr>
        <p:txBody>
          <a:bodyPr wrap="none" rtlCol="0" anchor="t">
            <a:spAutoFit/>
          </a:bodyPr>
          <a:p>
            <a:r>
              <a:rPr lang="zh-CN" altLang="en-US">
                <a:sym typeface="+mn-ea"/>
              </a:rPr>
              <a:t>水体</a:t>
            </a:r>
            <a:endParaRPr lang="zh-CN" altLang="en-US">
              <a:sym typeface="+mn-ea"/>
            </a:endParaRPr>
          </a:p>
          <a:p>
            <a:endParaRPr lang="zh-CN" altLang="en-US"/>
          </a:p>
          <a:p>
            <a:r>
              <a:rPr lang="en-US" altLang="zh-CN"/>
              <a:t>125</a:t>
            </a:r>
            <a:endParaRPr lang="en-US" altLang="zh-CN"/>
          </a:p>
        </p:txBody>
      </p:sp>
      <p:sp>
        <p:nvSpPr>
          <p:cNvPr id="22" name="文本框 21"/>
          <p:cNvSpPr txBox="1"/>
          <p:nvPr/>
        </p:nvSpPr>
        <p:spPr>
          <a:xfrm>
            <a:off x="5767070" y="5269865"/>
            <a:ext cx="640080" cy="922020"/>
          </a:xfrm>
          <a:prstGeom prst="rect">
            <a:avLst/>
          </a:prstGeom>
          <a:noFill/>
        </p:spPr>
        <p:txBody>
          <a:bodyPr wrap="none" rtlCol="0" anchor="t">
            <a:spAutoFit/>
          </a:bodyPr>
          <a:p>
            <a:r>
              <a:rPr lang="zh-CN" altLang="en-US">
                <a:sym typeface="+mn-ea"/>
              </a:rPr>
              <a:t>建筑</a:t>
            </a:r>
            <a:endParaRPr lang="zh-CN" altLang="en-US">
              <a:sym typeface="+mn-ea"/>
            </a:endParaRPr>
          </a:p>
          <a:p>
            <a:endParaRPr lang="zh-CN" altLang="en-US"/>
          </a:p>
          <a:p>
            <a:r>
              <a:rPr lang="en-US" altLang="zh-CN"/>
              <a:t>125</a:t>
            </a:r>
            <a:endParaRPr lang="en-US" altLang="zh-CN"/>
          </a:p>
        </p:txBody>
      </p:sp>
      <p:sp>
        <p:nvSpPr>
          <p:cNvPr id="23" name="文本框 22"/>
          <p:cNvSpPr txBox="1"/>
          <p:nvPr/>
        </p:nvSpPr>
        <p:spPr>
          <a:xfrm>
            <a:off x="7649210" y="5269865"/>
            <a:ext cx="640080" cy="922020"/>
          </a:xfrm>
          <a:prstGeom prst="rect">
            <a:avLst/>
          </a:prstGeom>
          <a:noFill/>
        </p:spPr>
        <p:txBody>
          <a:bodyPr wrap="none" rtlCol="0" anchor="t">
            <a:spAutoFit/>
          </a:bodyPr>
          <a:p>
            <a:r>
              <a:rPr lang="zh-CN" altLang="en-US">
                <a:sym typeface="+mn-ea"/>
              </a:rPr>
              <a:t>道路</a:t>
            </a:r>
            <a:endParaRPr lang="zh-CN" altLang="en-US">
              <a:sym typeface="+mn-ea"/>
            </a:endParaRPr>
          </a:p>
          <a:p>
            <a:endParaRPr lang="zh-CN" altLang="en-US"/>
          </a:p>
          <a:p>
            <a:r>
              <a:rPr lang="en-US" altLang="zh-CN"/>
              <a:t>125</a:t>
            </a:r>
            <a:endParaRPr lang="en-US" altLang="zh-CN"/>
          </a:p>
        </p:txBody>
      </p:sp>
      <p:sp>
        <p:nvSpPr>
          <p:cNvPr id="24" name="文本框 23"/>
          <p:cNvSpPr txBox="1"/>
          <p:nvPr/>
        </p:nvSpPr>
        <p:spPr>
          <a:xfrm>
            <a:off x="9557385" y="5269865"/>
            <a:ext cx="640080" cy="922020"/>
          </a:xfrm>
          <a:prstGeom prst="rect">
            <a:avLst/>
          </a:prstGeom>
          <a:noFill/>
        </p:spPr>
        <p:txBody>
          <a:bodyPr wrap="none" rtlCol="0" anchor="t">
            <a:spAutoFit/>
          </a:bodyPr>
          <a:p>
            <a:r>
              <a:rPr lang="zh-CN" altLang="en-US">
                <a:sym typeface="+mn-ea"/>
              </a:rPr>
              <a:t>裸地</a:t>
            </a:r>
            <a:endParaRPr lang="zh-CN" altLang="en-US">
              <a:sym typeface="+mn-ea"/>
            </a:endParaRPr>
          </a:p>
          <a:p>
            <a:endParaRPr lang="zh-CN" altLang="en-US"/>
          </a:p>
          <a:p>
            <a:r>
              <a:rPr lang="en-US" altLang="zh-CN"/>
              <a:t>125</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07950" y="1637030"/>
            <a:ext cx="3234055" cy="3234055"/>
          </a:xfrm>
          <a:prstGeom prst="rect">
            <a:avLst/>
          </a:prstGeom>
        </p:spPr>
      </p:pic>
      <p:sp>
        <p:nvSpPr>
          <p:cNvPr id="3" name="文本框 2"/>
          <p:cNvSpPr txBox="1"/>
          <p:nvPr/>
        </p:nvSpPr>
        <p:spPr>
          <a:xfrm>
            <a:off x="375285" y="5288915"/>
            <a:ext cx="3695065" cy="645160"/>
          </a:xfrm>
          <a:prstGeom prst="rect">
            <a:avLst/>
          </a:prstGeom>
          <a:noFill/>
        </p:spPr>
        <p:txBody>
          <a:bodyPr wrap="square" rtlCol="0">
            <a:spAutoFit/>
          </a:bodyPr>
          <a:p>
            <a:r>
              <a:rPr lang="en-US" altLang="zh-CN"/>
              <a:t>unlabel data candidates: 41.5%</a:t>
            </a:r>
            <a:endParaRPr lang="en-US" altLang="zh-CN"/>
          </a:p>
          <a:p>
            <a:r>
              <a:rPr lang="en-US" altLang="zh-CN"/>
              <a:t>threshold:0.5</a:t>
            </a:r>
            <a:endParaRPr lang="en-US" altLang="zh-CN"/>
          </a:p>
        </p:txBody>
      </p:sp>
      <p:pic>
        <p:nvPicPr>
          <p:cNvPr id="4" name="图片 3"/>
          <p:cNvPicPr>
            <a:picLocks noChangeAspect="1"/>
          </p:cNvPicPr>
          <p:nvPr/>
        </p:nvPicPr>
        <p:blipFill>
          <a:blip r:embed="rId3"/>
          <a:stretch>
            <a:fillRect/>
          </a:stretch>
        </p:blipFill>
        <p:spPr>
          <a:xfrm>
            <a:off x="7540625" y="3456305"/>
            <a:ext cx="3385820" cy="3409315"/>
          </a:xfrm>
          <a:prstGeom prst="rect">
            <a:avLst/>
          </a:prstGeom>
        </p:spPr>
      </p:pic>
      <p:pic>
        <p:nvPicPr>
          <p:cNvPr id="5" name="图片 4"/>
          <p:cNvPicPr>
            <a:picLocks noChangeAspect="1"/>
          </p:cNvPicPr>
          <p:nvPr/>
        </p:nvPicPr>
        <p:blipFill>
          <a:blip r:embed="rId4"/>
          <a:stretch>
            <a:fillRect/>
          </a:stretch>
        </p:blipFill>
        <p:spPr>
          <a:xfrm>
            <a:off x="3769360" y="3456305"/>
            <a:ext cx="3394710" cy="3401060"/>
          </a:xfrm>
          <a:prstGeom prst="rect">
            <a:avLst/>
          </a:prstGeom>
        </p:spPr>
      </p:pic>
      <p:pic>
        <p:nvPicPr>
          <p:cNvPr id="6" name="图片 5"/>
          <p:cNvPicPr>
            <a:picLocks noChangeAspect="1"/>
          </p:cNvPicPr>
          <p:nvPr/>
        </p:nvPicPr>
        <p:blipFill>
          <a:blip r:embed="rId5"/>
          <a:stretch>
            <a:fillRect/>
          </a:stretch>
        </p:blipFill>
        <p:spPr>
          <a:xfrm>
            <a:off x="3769360" y="0"/>
            <a:ext cx="3378200" cy="3385185"/>
          </a:xfrm>
          <a:prstGeom prst="rect">
            <a:avLst/>
          </a:prstGeom>
        </p:spPr>
      </p:pic>
      <p:pic>
        <p:nvPicPr>
          <p:cNvPr id="7" name="图片 6"/>
          <p:cNvPicPr>
            <a:picLocks noChangeAspect="1"/>
          </p:cNvPicPr>
          <p:nvPr/>
        </p:nvPicPr>
        <p:blipFill>
          <a:blip r:embed="rId6"/>
          <a:stretch>
            <a:fillRect/>
          </a:stretch>
        </p:blipFill>
        <p:spPr>
          <a:xfrm>
            <a:off x="7540625" y="0"/>
            <a:ext cx="3368040" cy="33680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2102485"/>
            <a:ext cx="4718050" cy="230505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0" y="0"/>
            <a:ext cx="4718050" cy="2197100"/>
          </a:xfrm>
          <a:prstGeom prst="rect">
            <a:avLst/>
          </a:prstGeom>
        </p:spPr>
      </p:pic>
      <p:sp>
        <p:nvSpPr>
          <p:cNvPr id="4" name="文本框 3"/>
          <p:cNvSpPr txBox="1"/>
          <p:nvPr/>
        </p:nvSpPr>
        <p:spPr>
          <a:xfrm>
            <a:off x="4782820" y="948055"/>
            <a:ext cx="4030980" cy="829945"/>
          </a:xfrm>
          <a:prstGeom prst="rect">
            <a:avLst/>
          </a:prstGeom>
          <a:noFill/>
        </p:spPr>
        <p:txBody>
          <a:bodyPr wrap="square" rtlCol="0">
            <a:spAutoFit/>
          </a:bodyPr>
          <a:p>
            <a:r>
              <a:rPr lang="en-US" altLang="zh-CN" sz="2400" b="1"/>
              <a:t>NumsOfEachClass</a:t>
            </a:r>
            <a:endParaRPr lang="en-US" altLang="zh-CN" sz="2400" b="1"/>
          </a:p>
          <a:p>
            <a:r>
              <a:rPr lang="en-US" altLang="zh-CN" sz="2400" b="1"/>
              <a:t>ThresholdOfEachClassProba</a:t>
            </a:r>
            <a:r>
              <a:rPr lang="en-US" altLang="zh-CN"/>
              <a:t> </a:t>
            </a:r>
            <a:endParaRPr lang="en-US" altLang="zh-CN"/>
          </a:p>
        </p:txBody>
      </p:sp>
      <p:sp>
        <p:nvSpPr>
          <p:cNvPr id="5" name="文本框 4"/>
          <p:cNvSpPr txBox="1"/>
          <p:nvPr/>
        </p:nvSpPr>
        <p:spPr>
          <a:xfrm>
            <a:off x="4782820" y="119380"/>
            <a:ext cx="3224530" cy="368300"/>
          </a:xfrm>
          <a:prstGeom prst="rect">
            <a:avLst/>
          </a:prstGeom>
          <a:noFill/>
        </p:spPr>
        <p:txBody>
          <a:bodyPr wrap="square" rtlCol="0">
            <a:spAutoFit/>
          </a:bodyPr>
          <a:p>
            <a:r>
              <a:rPr lang="en-US" altLang="zh-CN"/>
              <a:t>100</a:t>
            </a:r>
            <a:r>
              <a:rPr lang="zh-CN" altLang="en-US"/>
              <a:t>轮迭代后</a:t>
            </a:r>
            <a:endParaRPr lang="zh-CN" altLang="en-US"/>
          </a:p>
        </p:txBody>
      </p:sp>
      <p:sp>
        <p:nvSpPr>
          <p:cNvPr id="6" name="文本框 5"/>
          <p:cNvSpPr txBox="1"/>
          <p:nvPr/>
        </p:nvSpPr>
        <p:spPr>
          <a:xfrm>
            <a:off x="4881245" y="487680"/>
            <a:ext cx="1951990" cy="460375"/>
          </a:xfrm>
          <a:prstGeom prst="rect">
            <a:avLst/>
          </a:prstGeom>
          <a:noFill/>
        </p:spPr>
        <p:txBody>
          <a:bodyPr wrap="square" rtlCol="0">
            <a:spAutoFit/>
          </a:bodyPr>
          <a:p>
            <a:r>
              <a:rPr lang="en-US" altLang="zh-CN" sz="2400" b="1">
                <a:solidFill>
                  <a:srgbClr val="FF0000"/>
                </a:solidFill>
              </a:rPr>
              <a:t>Fail!</a:t>
            </a:r>
            <a:endParaRPr lang="en-US" altLang="zh-CN" sz="2400" b="1">
              <a:solidFill>
                <a:srgbClr val="FF0000"/>
              </a:solidFill>
            </a:endParaRPr>
          </a:p>
        </p:txBody>
      </p:sp>
      <p:sp>
        <p:nvSpPr>
          <p:cNvPr id="8" name="文本框 7"/>
          <p:cNvSpPr txBox="1"/>
          <p:nvPr/>
        </p:nvSpPr>
        <p:spPr>
          <a:xfrm>
            <a:off x="572770" y="4407535"/>
            <a:ext cx="3572510" cy="922020"/>
          </a:xfrm>
          <a:prstGeom prst="rect">
            <a:avLst/>
          </a:prstGeom>
          <a:noFill/>
        </p:spPr>
        <p:txBody>
          <a:bodyPr wrap="square" rtlCol="0">
            <a:spAutoFit/>
          </a:bodyPr>
          <a:p>
            <a:r>
              <a:rPr lang="en-US" altLang="zh-CN"/>
              <a:t>num</a:t>
            </a:r>
            <a:r>
              <a:rPr lang="zh-CN" altLang="en-US"/>
              <a:t>设置为</a:t>
            </a:r>
            <a:r>
              <a:rPr lang="en-US" altLang="zh-CN"/>
              <a:t>100</a:t>
            </a:r>
            <a:r>
              <a:rPr lang="zh-CN" altLang="en-US"/>
              <a:t>，即每次迭代更新每一类置信度最高的</a:t>
            </a:r>
            <a:r>
              <a:rPr lang="en-US" altLang="zh-CN"/>
              <a:t>100</a:t>
            </a:r>
            <a:r>
              <a:rPr lang="zh-CN" altLang="en-US"/>
              <a:t>个样本为训练集</a:t>
            </a:r>
            <a:endParaRPr lang="zh-CN" altLang="en-US"/>
          </a:p>
        </p:txBody>
      </p:sp>
      <p:pic>
        <p:nvPicPr>
          <p:cNvPr id="9" name="图片 8"/>
          <p:cNvPicPr>
            <a:picLocks noChangeAspect="1"/>
          </p:cNvPicPr>
          <p:nvPr/>
        </p:nvPicPr>
        <p:blipFill>
          <a:blip r:embed="rId4"/>
          <a:stretch>
            <a:fillRect/>
          </a:stretch>
        </p:blipFill>
        <p:spPr>
          <a:xfrm>
            <a:off x="4782820" y="1778000"/>
            <a:ext cx="3695700" cy="2362200"/>
          </a:xfrm>
          <a:prstGeom prst="rect">
            <a:avLst/>
          </a:prstGeom>
        </p:spPr>
      </p:pic>
      <p:pic>
        <p:nvPicPr>
          <p:cNvPr id="10" name="图片 9"/>
          <p:cNvPicPr>
            <a:picLocks noChangeAspect="1"/>
          </p:cNvPicPr>
          <p:nvPr/>
        </p:nvPicPr>
        <p:blipFill>
          <a:blip r:embed="rId5"/>
          <a:stretch>
            <a:fillRect/>
          </a:stretch>
        </p:blipFill>
        <p:spPr>
          <a:xfrm>
            <a:off x="4782820" y="4291330"/>
            <a:ext cx="3695700" cy="2362200"/>
          </a:xfrm>
          <a:prstGeom prst="rect">
            <a:avLst/>
          </a:prstGeom>
        </p:spPr>
      </p:pic>
      <p:pic>
        <p:nvPicPr>
          <p:cNvPr id="11" name="图片 10"/>
          <p:cNvPicPr>
            <a:picLocks noChangeAspect="1"/>
          </p:cNvPicPr>
          <p:nvPr/>
        </p:nvPicPr>
        <p:blipFill>
          <a:blip r:embed="rId6"/>
          <a:stretch>
            <a:fillRect/>
          </a:stretch>
        </p:blipFill>
        <p:spPr>
          <a:xfrm>
            <a:off x="8866505" y="0"/>
            <a:ext cx="3242310" cy="3242310"/>
          </a:xfrm>
          <a:prstGeom prst="rect">
            <a:avLst/>
          </a:prstGeom>
        </p:spPr>
      </p:pic>
      <p:pic>
        <p:nvPicPr>
          <p:cNvPr id="12" name="图片 11"/>
          <p:cNvPicPr>
            <a:picLocks noChangeAspect="1"/>
          </p:cNvPicPr>
          <p:nvPr/>
        </p:nvPicPr>
        <p:blipFill>
          <a:blip r:embed="rId7"/>
          <a:stretch>
            <a:fillRect/>
          </a:stretch>
        </p:blipFill>
        <p:spPr>
          <a:xfrm>
            <a:off x="8866505" y="3401695"/>
            <a:ext cx="3242310" cy="32518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文本框 29"/>
          <p:cNvSpPr txBox="1"/>
          <p:nvPr/>
        </p:nvSpPr>
        <p:spPr>
          <a:xfrm>
            <a:off x="1137920" y="251460"/>
            <a:ext cx="2289175" cy="368300"/>
          </a:xfrm>
          <a:prstGeom prst="rect">
            <a:avLst/>
          </a:prstGeom>
          <a:noFill/>
          <a:ln>
            <a:noFill/>
          </a:ln>
        </p:spPr>
        <p:txBody>
          <a:bodyPr wrap="square" rtlCol="0">
            <a:spAutoFit/>
          </a:bodyPr>
          <a:p>
            <a:r>
              <a:rPr lang="zh-CN" altLang="en-US"/>
              <a:t>从两个时相</a:t>
            </a:r>
            <a:r>
              <a:rPr lang="zh-CN" altLang="en-US"/>
              <a:t>候选区域</a:t>
            </a:r>
            <a:endParaRPr lang="zh-CN" altLang="en-US"/>
          </a:p>
        </p:txBody>
      </p:sp>
      <p:cxnSp>
        <p:nvCxnSpPr>
          <p:cNvPr id="31" name="直接箭头连接符 30"/>
          <p:cNvCxnSpPr/>
          <p:nvPr/>
        </p:nvCxnSpPr>
        <p:spPr>
          <a:xfrm flipH="1">
            <a:off x="2218055" y="670560"/>
            <a:ext cx="6985" cy="3994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平行四边形 32"/>
          <p:cNvSpPr/>
          <p:nvPr/>
        </p:nvSpPr>
        <p:spPr>
          <a:xfrm>
            <a:off x="978535" y="200025"/>
            <a:ext cx="2640330" cy="470535"/>
          </a:xfrm>
          <a:prstGeom prst="parallelogram">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菱形 33"/>
          <p:cNvSpPr/>
          <p:nvPr/>
        </p:nvSpPr>
        <p:spPr>
          <a:xfrm>
            <a:off x="318770" y="1078865"/>
            <a:ext cx="3808095" cy="647700"/>
          </a:xfrm>
          <a:prstGeom prst="diamond">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861695" y="1212850"/>
            <a:ext cx="2719070" cy="368300"/>
          </a:xfrm>
          <a:prstGeom prst="rect">
            <a:avLst/>
          </a:prstGeom>
          <a:noFill/>
        </p:spPr>
        <p:txBody>
          <a:bodyPr wrap="square" rtlCol="0">
            <a:spAutoFit/>
          </a:bodyPr>
          <a:p>
            <a:r>
              <a:rPr lang="en-US" altLang="zh-CN"/>
              <a:t>pre-result</a:t>
            </a:r>
            <a:r>
              <a:rPr lang="zh-CN" altLang="en-US"/>
              <a:t>是否具有一致性</a:t>
            </a:r>
            <a:endParaRPr lang="zh-CN" altLang="en-US"/>
          </a:p>
        </p:txBody>
      </p:sp>
      <p:cxnSp>
        <p:nvCxnSpPr>
          <p:cNvPr id="36" name="直接箭头连接符 35"/>
          <p:cNvCxnSpPr/>
          <p:nvPr/>
        </p:nvCxnSpPr>
        <p:spPr>
          <a:xfrm flipH="1">
            <a:off x="4670425" y="1399540"/>
            <a:ext cx="5080" cy="7004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126865" y="1399540"/>
            <a:ext cx="548640" cy="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2226945" y="4349750"/>
            <a:ext cx="8890" cy="963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2219960" y="1746885"/>
            <a:ext cx="6985" cy="3994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菱形 40"/>
          <p:cNvSpPr/>
          <p:nvPr/>
        </p:nvSpPr>
        <p:spPr>
          <a:xfrm>
            <a:off x="8418195" y="4049395"/>
            <a:ext cx="1969135" cy="991235"/>
          </a:xfrm>
          <a:prstGeom prst="diamond">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3731260" y="3317240"/>
            <a:ext cx="1883410" cy="368300"/>
          </a:xfrm>
          <a:prstGeom prst="rect">
            <a:avLst/>
          </a:prstGeom>
          <a:noFill/>
        </p:spPr>
        <p:txBody>
          <a:bodyPr wrap="square" rtlCol="0">
            <a:spAutoFit/>
          </a:bodyPr>
          <a:p>
            <a:r>
              <a:rPr lang="zh-CN" altLang="en-US"/>
              <a:t>高于相似度阈值？</a:t>
            </a:r>
            <a:endParaRPr lang="zh-CN" altLang="en-US"/>
          </a:p>
        </p:txBody>
      </p:sp>
      <p:cxnSp>
        <p:nvCxnSpPr>
          <p:cNvPr id="44" name="直接连接符 43"/>
          <p:cNvCxnSpPr/>
          <p:nvPr/>
        </p:nvCxnSpPr>
        <p:spPr>
          <a:xfrm flipV="1">
            <a:off x="2235835" y="5271770"/>
            <a:ext cx="438658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8" idx="3"/>
          </p:cNvCxnSpPr>
          <p:nvPr/>
        </p:nvCxnSpPr>
        <p:spPr>
          <a:xfrm flipH="1">
            <a:off x="6109335" y="3493770"/>
            <a:ext cx="461010" cy="7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304665" y="1581150"/>
            <a:ext cx="365760" cy="368300"/>
          </a:xfrm>
          <a:prstGeom prst="rect">
            <a:avLst/>
          </a:prstGeom>
          <a:noFill/>
        </p:spPr>
        <p:txBody>
          <a:bodyPr wrap="square" rtlCol="0">
            <a:spAutoFit/>
          </a:bodyPr>
          <a:p>
            <a:r>
              <a:rPr lang="en-US" altLang="zh-CN"/>
              <a:t>N</a:t>
            </a:r>
            <a:endParaRPr lang="en-US" altLang="zh-CN"/>
          </a:p>
        </p:txBody>
      </p:sp>
      <p:sp>
        <p:nvSpPr>
          <p:cNvPr id="47" name="文本框 46"/>
          <p:cNvSpPr txBox="1"/>
          <p:nvPr/>
        </p:nvSpPr>
        <p:spPr>
          <a:xfrm>
            <a:off x="6204585" y="3608705"/>
            <a:ext cx="365760" cy="368300"/>
          </a:xfrm>
          <a:prstGeom prst="rect">
            <a:avLst/>
          </a:prstGeom>
          <a:noFill/>
        </p:spPr>
        <p:txBody>
          <a:bodyPr wrap="square" rtlCol="0">
            <a:spAutoFit/>
          </a:bodyPr>
          <a:p>
            <a:r>
              <a:rPr lang="en-US" altLang="zh-CN"/>
              <a:t>N</a:t>
            </a:r>
            <a:endParaRPr lang="en-US" altLang="zh-CN"/>
          </a:p>
        </p:txBody>
      </p:sp>
      <p:cxnSp>
        <p:nvCxnSpPr>
          <p:cNvPr id="48" name="直接箭头连接符 47"/>
          <p:cNvCxnSpPr/>
          <p:nvPr/>
        </p:nvCxnSpPr>
        <p:spPr>
          <a:xfrm flipV="1">
            <a:off x="6622415" y="4792345"/>
            <a:ext cx="0" cy="4794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916670" y="5271770"/>
            <a:ext cx="365760" cy="368300"/>
          </a:xfrm>
          <a:prstGeom prst="rect">
            <a:avLst/>
          </a:prstGeom>
          <a:noFill/>
        </p:spPr>
        <p:txBody>
          <a:bodyPr wrap="square" rtlCol="0">
            <a:spAutoFit/>
          </a:bodyPr>
          <a:p>
            <a:r>
              <a:rPr lang="en-US" altLang="zh-CN"/>
              <a:t>Y</a:t>
            </a:r>
            <a:endParaRPr lang="en-US" altLang="zh-CN"/>
          </a:p>
        </p:txBody>
      </p:sp>
      <p:sp>
        <p:nvSpPr>
          <p:cNvPr id="50" name="文本框 49"/>
          <p:cNvSpPr txBox="1"/>
          <p:nvPr/>
        </p:nvSpPr>
        <p:spPr>
          <a:xfrm>
            <a:off x="2347595" y="1731645"/>
            <a:ext cx="365760" cy="368300"/>
          </a:xfrm>
          <a:prstGeom prst="rect">
            <a:avLst/>
          </a:prstGeom>
          <a:noFill/>
        </p:spPr>
        <p:txBody>
          <a:bodyPr wrap="square" rtlCol="0">
            <a:spAutoFit/>
          </a:bodyPr>
          <a:p>
            <a:r>
              <a:rPr lang="en-US" altLang="zh-CN"/>
              <a:t>Y</a:t>
            </a:r>
            <a:endParaRPr lang="en-US" altLang="zh-CN"/>
          </a:p>
        </p:txBody>
      </p:sp>
      <p:sp>
        <p:nvSpPr>
          <p:cNvPr id="51" name="平行四边形 50"/>
          <p:cNvSpPr/>
          <p:nvPr/>
        </p:nvSpPr>
        <p:spPr>
          <a:xfrm>
            <a:off x="1137285" y="3030855"/>
            <a:ext cx="1880235" cy="470535"/>
          </a:xfrm>
          <a:prstGeom prst="parallelogram">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679815" y="4349750"/>
            <a:ext cx="2289175" cy="368300"/>
          </a:xfrm>
          <a:prstGeom prst="rect">
            <a:avLst/>
          </a:prstGeom>
          <a:noFill/>
          <a:ln>
            <a:noFill/>
          </a:ln>
        </p:spPr>
        <p:txBody>
          <a:bodyPr wrap="square" rtlCol="0">
            <a:spAutoFit/>
          </a:bodyPr>
          <a:p>
            <a:r>
              <a:rPr lang="en-US"/>
              <a:t>&gt;confidence</a:t>
            </a:r>
            <a:endParaRPr lang="en-US"/>
          </a:p>
        </p:txBody>
      </p:sp>
      <p:sp>
        <p:nvSpPr>
          <p:cNvPr id="2" name="平行四边形 1"/>
          <p:cNvSpPr/>
          <p:nvPr/>
        </p:nvSpPr>
        <p:spPr>
          <a:xfrm>
            <a:off x="1136650" y="2155825"/>
            <a:ext cx="2021205" cy="470535"/>
          </a:xfrm>
          <a:prstGeom prst="parallelogram">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1277620" y="2207260"/>
            <a:ext cx="1880235" cy="368300"/>
          </a:xfrm>
          <a:prstGeom prst="rect">
            <a:avLst/>
          </a:prstGeom>
          <a:noFill/>
          <a:ln>
            <a:noFill/>
          </a:ln>
        </p:spPr>
        <p:txBody>
          <a:bodyPr wrap="square" rtlCol="0">
            <a:spAutoFit/>
          </a:bodyPr>
          <a:p>
            <a:r>
              <a:rPr lang="en-US" altLang="zh-CN"/>
              <a:t>unchange data</a:t>
            </a:r>
            <a:endParaRPr lang="en-US" altLang="zh-CN"/>
          </a:p>
        </p:txBody>
      </p:sp>
      <p:sp>
        <p:nvSpPr>
          <p:cNvPr id="4" name="平行四边形 3"/>
          <p:cNvSpPr/>
          <p:nvPr/>
        </p:nvSpPr>
        <p:spPr>
          <a:xfrm>
            <a:off x="3684270" y="2146300"/>
            <a:ext cx="1824990" cy="470535"/>
          </a:xfrm>
          <a:prstGeom prst="parallelogram">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836670" y="2207260"/>
            <a:ext cx="1672590" cy="368300"/>
          </a:xfrm>
          <a:prstGeom prst="rect">
            <a:avLst/>
          </a:prstGeom>
          <a:noFill/>
          <a:ln>
            <a:noFill/>
          </a:ln>
        </p:spPr>
        <p:txBody>
          <a:bodyPr wrap="square" rtlCol="0">
            <a:spAutoFit/>
          </a:bodyPr>
          <a:p>
            <a:r>
              <a:rPr lang="en-US"/>
              <a:t>changed</a:t>
            </a:r>
            <a:r>
              <a:rPr lang="en-US" altLang="zh-CN"/>
              <a:t> data</a:t>
            </a:r>
            <a:endParaRPr lang="en-US" altLang="zh-CN"/>
          </a:p>
        </p:txBody>
      </p:sp>
      <p:cxnSp>
        <p:nvCxnSpPr>
          <p:cNvPr id="6" name="直接箭头连接符 5"/>
          <p:cNvCxnSpPr/>
          <p:nvPr/>
        </p:nvCxnSpPr>
        <p:spPr>
          <a:xfrm flipH="1">
            <a:off x="2225040" y="2626360"/>
            <a:ext cx="6985" cy="3994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4675505" y="2626360"/>
            <a:ext cx="6985" cy="3994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菱形 7"/>
          <p:cNvSpPr/>
          <p:nvPr/>
        </p:nvSpPr>
        <p:spPr>
          <a:xfrm>
            <a:off x="3249295" y="3025775"/>
            <a:ext cx="2860040" cy="951230"/>
          </a:xfrm>
          <a:prstGeom prst="diamond">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3859530" y="4400550"/>
            <a:ext cx="1755140" cy="368300"/>
          </a:xfrm>
          <a:prstGeom prst="rect">
            <a:avLst/>
          </a:prstGeom>
          <a:noFill/>
        </p:spPr>
        <p:txBody>
          <a:bodyPr wrap="square" rtlCol="0">
            <a:spAutoFit/>
          </a:bodyPr>
          <a:p>
            <a:r>
              <a:rPr lang="en-US"/>
              <a:t>candidate data</a:t>
            </a:r>
            <a:endParaRPr lang="en-US"/>
          </a:p>
        </p:txBody>
      </p:sp>
      <p:cxnSp>
        <p:nvCxnSpPr>
          <p:cNvPr id="10" name="直接箭头连接符 9"/>
          <p:cNvCxnSpPr/>
          <p:nvPr/>
        </p:nvCxnSpPr>
        <p:spPr>
          <a:xfrm flipH="1">
            <a:off x="4675505" y="3977005"/>
            <a:ext cx="6985" cy="3994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577330" y="3501390"/>
            <a:ext cx="1270" cy="7943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783455" y="3927475"/>
            <a:ext cx="365760" cy="368300"/>
          </a:xfrm>
          <a:prstGeom prst="rect">
            <a:avLst/>
          </a:prstGeom>
          <a:noFill/>
        </p:spPr>
        <p:txBody>
          <a:bodyPr wrap="square" rtlCol="0">
            <a:spAutoFit/>
          </a:bodyPr>
          <a:p>
            <a:r>
              <a:rPr lang="en-US" altLang="zh-CN"/>
              <a:t>Y</a:t>
            </a:r>
            <a:endParaRPr lang="en-US" altLang="zh-CN"/>
          </a:p>
        </p:txBody>
      </p:sp>
      <p:sp>
        <p:nvSpPr>
          <p:cNvPr id="13" name="文本框 12"/>
          <p:cNvSpPr txBox="1"/>
          <p:nvPr/>
        </p:nvSpPr>
        <p:spPr>
          <a:xfrm>
            <a:off x="1546860" y="3082290"/>
            <a:ext cx="1880235" cy="368300"/>
          </a:xfrm>
          <a:prstGeom prst="rect">
            <a:avLst/>
          </a:prstGeom>
          <a:noFill/>
          <a:ln>
            <a:noFill/>
          </a:ln>
        </p:spPr>
        <p:txBody>
          <a:bodyPr wrap="square" rtlCol="0">
            <a:spAutoFit/>
          </a:bodyPr>
          <a:p>
            <a:r>
              <a:rPr lang="en-US" altLang="zh-CN"/>
              <a:t>label</a:t>
            </a:r>
            <a:r>
              <a:rPr lang="en-US" altLang="zh-CN"/>
              <a:t> data</a:t>
            </a:r>
            <a:endParaRPr lang="en-US" altLang="zh-CN"/>
          </a:p>
        </p:txBody>
      </p:sp>
      <p:cxnSp>
        <p:nvCxnSpPr>
          <p:cNvPr id="14" name="直接箭头连接符 13"/>
          <p:cNvCxnSpPr/>
          <p:nvPr/>
        </p:nvCxnSpPr>
        <p:spPr>
          <a:xfrm flipH="1">
            <a:off x="2225040" y="3501390"/>
            <a:ext cx="6985" cy="3670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1136650" y="3876675"/>
            <a:ext cx="1880235" cy="470535"/>
          </a:xfrm>
          <a:prstGeom prst="parallelogram">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369060" y="3927475"/>
            <a:ext cx="1880235" cy="368300"/>
          </a:xfrm>
          <a:prstGeom prst="rect">
            <a:avLst/>
          </a:prstGeom>
          <a:noFill/>
          <a:ln>
            <a:noFill/>
          </a:ln>
        </p:spPr>
        <p:txBody>
          <a:bodyPr wrap="square" rtlCol="0">
            <a:spAutoFit/>
          </a:bodyPr>
          <a:p>
            <a:r>
              <a:rPr lang="en-US" altLang="zh-CN"/>
              <a:t>train classifier</a:t>
            </a:r>
            <a:endParaRPr lang="en-US" altLang="zh-CN"/>
          </a:p>
        </p:txBody>
      </p:sp>
      <p:sp>
        <p:nvSpPr>
          <p:cNvPr id="17" name="平行四边形 16"/>
          <p:cNvSpPr/>
          <p:nvPr/>
        </p:nvSpPr>
        <p:spPr>
          <a:xfrm>
            <a:off x="5751830" y="4309745"/>
            <a:ext cx="1880235" cy="470535"/>
          </a:xfrm>
          <a:prstGeom prst="parallelogram">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平行四边形 17"/>
          <p:cNvSpPr/>
          <p:nvPr/>
        </p:nvSpPr>
        <p:spPr>
          <a:xfrm>
            <a:off x="3656330" y="4349750"/>
            <a:ext cx="1880235" cy="470535"/>
          </a:xfrm>
          <a:prstGeom prst="parallelogram">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5876925" y="4376420"/>
            <a:ext cx="1755140" cy="368300"/>
          </a:xfrm>
          <a:prstGeom prst="rect">
            <a:avLst/>
          </a:prstGeom>
          <a:noFill/>
        </p:spPr>
        <p:txBody>
          <a:bodyPr wrap="square" rtlCol="0">
            <a:spAutoFit/>
          </a:bodyPr>
          <a:p>
            <a:r>
              <a:rPr lang="en-US"/>
              <a:t>unlabel data</a:t>
            </a:r>
            <a:endParaRPr lang="en-US"/>
          </a:p>
        </p:txBody>
      </p:sp>
      <p:cxnSp>
        <p:nvCxnSpPr>
          <p:cNvPr id="21" name="直接箭头连接符 20"/>
          <p:cNvCxnSpPr/>
          <p:nvPr/>
        </p:nvCxnSpPr>
        <p:spPr>
          <a:xfrm flipV="1">
            <a:off x="7547610" y="4552950"/>
            <a:ext cx="870585" cy="152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9398000" y="5040630"/>
            <a:ext cx="8890" cy="963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78790" y="6004560"/>
            <a:ext cx="8919210" cy="77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478790" y="3267710"/>
            <a:ext cx="8890" cy="281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51" idx="5"/>
          </p:cNvCxnSpPr>
          <p:nvPr/>
        </p:nvCxnSpPr>
        <p:spPr>
          <a:xfrm flipV="1">
            <a:off x="478790" y="3266440"/>
            <a:ext cx="717550" cy="165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427095" y="5640070"/>
            <a:ext cx="4287520" cy="368300"/>
          </a:xfrm>
          <a:prstGeom prst="rect">
            <a:avLst/>
          </a:prstGeom>
          <a:noFill/>
        </p:spPr>
        <p:txBody>
          <a:bodyPr wrap="square" rtlCol="0">
            <a:spAutoFit/>
          </a:bodyPr>
          <a:p>
            <a:r>
              <a:rPr lang="en-US" altLang="zh-CN" b="1"/>
              <a:t>self-adaptative batchsize </a:t>
            </a:r>
            <a:endParaRPr lang="en-US" altLang="zh-CN" b="1"/>
          </a:p>
        </p:txBody>
      </p:sp>
      <p:sp>
        <p:nvSpPr>
          <p:cNvPr id="27" name="文本框 26"/>
          <p:cNvSpPr txBox="1"/>
          <p:nvPr/>
        </p:nvSpPr>
        <p:spPr>
          <a:xfrm>
            <a:off x="6718300" y="965200"/>
            <a:ext cx="3999865" cy="1568450"/>
          </a:xfrm>
          <a:prstGeom prst="rect">
            <a:avLst/>
          </a:prstGeom>
          <a:noFill/>
        </p:spPr>
        <p:txBody>
          <a:bodyPr wrap="square" rtlCol="0">
            <a:spAutoFit/>
          </a:bodyPr>
          <a:p>
            <a:pPr>
              <a:lnSpc>
                <a:spcPct val="120000"/>
              </a:lnSpc>
            </a:pPr>
            <a:r>
              <a:rPr lang="zh-CN" altLang="en-US" sz="2000"/>
              <a:t>类别不平衡，动态调节</a:t>
            </a:r>
            <a:r>
              <a:rPr lang="en-US" altLang="zh-CN" sz="2000"/>
              <a:t>batchsize</a:t>
            </a:r>
            <a:endParaRPr lang="en-US" altLang="zh-CN" sz="2000"/>
          </a:p>
          <a:p>
            <a:pPr>
              <a:lnSpc>
                <a:spcPct val="120000"/>
              </a:lnSpc>
            </a:pPr>
            <a:endParaRPr lang="en-US" altLang="zh-CN" sz="2000"/>
          </a:p>
          <a:p>
            <a:pPr>
              <a:lnSpc>
                <a:spcPct val="120000"/>
              </a:lnSpc>
            </a:pPr>
            <a:r>
              <a:rPr lang="en-US" altLang="zh-CN" sz="2000"/>
              <a:t>1. </a:t>
            </a:r>
            <a:r>
              <a:rPr lang="zh-CN" altLang="en-US" sz="2000"/>
              <a:t>处理多类协同训练更新问题</a:t>
            </a:r>
            <a:endParaRPr lang="zh-CN" altLang="en-US" sz="2000"/>
          </a:p>
          <a:p>
            <a:pPr>
              <a:lnSpc>
                <a:spcPct val="120000"/>
              </a:lnSpc>
            </a:pPr>
            <a:r>
              <a:rPr lang="en-US" altLang="zh-CN" sz="2000"/>
              <a:t>2. </a:t>
            </a:r>
            <a:r>
              <a:rPr lang="zh-CN" altLang="en-US" sz="2000"/>
              <a:t>解决类别不平衡问题</a:t>
            </a:r>
            <a:endParaRPr lang="zh-CN" alt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57810" y="211455"/>
            <a:ext cx="10605135" cy="6435725"/>
          </a:xfrm>
          <a:prstGeom prst="rect">
            <a:avLst/>
          </a:prstGeom>
        </p:spPr>
      </p:pic>
      <p:pic>
        <p:nvPicPr>
          <p:cNvPr id="9" name="图片 8"/>
          <p:cNvPicPr>
            <a:picLocks noChangeAspect="1"/>
          </p:cNvPicPr>
          <p:nvPr/>
        </p:nvPicPr>
        <p:blipFill>
          <a:blip r:embed="rId2"/>
          <a:stretch>
            <a:fillRect/>
          </a:stretch>
        </p:blipFill>
        <p:spPr>
          <a:xfrm>
            <a:off x="10537190" y="2159000"/>
            <a:ext cx="1260475" cy="29889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3695065" y="-60960"/>
            <a:ext cx="3629660" cy="3629660"/>
          </a:xfrm>
          <a:prstGeom prst="rect">
            <a:avLst/>
          </a:prstGeom>
        </p:spPr>
      </p:pic>
      <p:pic>
        <p:nvPicPr>
          <p:cNvPr id="7" name="图片 6"/>
          <p:cNvPicPr>
            <a:picLocks noChangeAspect="1"/>
          </p:cNvPicPr>
          <p:nvPr/>
        </p:nvPicPr>
        <p:blipFill>
          <a:blip r:embed="rId2"/>
          <a:stretch>
            <a:fillRect/>
          </a:stretch>
        </p:blipFill>
        <p:spPr>
          <a:xfrm>
            <a:off x="84455" y="3472815"/>
            <a:ext cx="3526155" cy="3533775"/>
          </a:xfrm>
          <a:prstGeom prst="rect">
            <a:avLst/>
          </a:prstGeom>
        </p:spPr>
      </p:pic>
      <p:pic>
        <p:nvPicPr>
          <p:cNvPr id="8" name="图片 7"/>
          <p:cNvPicPr>
            <a:picLocks noChangeAspect="1"/>
          </p:cNvPicPr>
          <p:nvPr/>
        </p:nvPicPr>
        <p:blipFill>
          <a:blip r:embed="rId3"/>
          <a:stretch>
            <a:fillRect/>
          </a:stretch>
        </p:blipFill>
        <p:spPr>
          <a:xfrm>
            <a:off x="3751580" y="3481070"/>
            <a:ext cx="3516630" cy="3516630"/>
          </a:xfrm>
          <a:prstGeom prst="rect">
            <a:avLst/>
          </a:prstGeom>
        </p:spPr>
      </p:pic>
      <p:sp>
        <p:nvSpPr>
          <p:cNvPr id="9" name="矩形 8"/>
          <p:cNvSpPr/>
          <p:nvPr/>
        </p:nvSpPr>
        <p:spPr>
          <a:xfrm>
            <a:off x="7379335" y="4116705"/>
            <a:ext cx="209550" cy="20955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354570" y="4961890"/>
            <a:ext cx="209550" cy="209550"/>
          </a:xfrm>
          <a:prstGeom prst="rect">
            <a:avLst/>
          </a:prstGeom>
          <a:solidFill>
            <a:srgbClr val="FFFF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378065" y="1493520"/>
            <a:ext cx="209550" cy="209550"/>
          </a:xfrm>
          <a:prstGeom prst="rect">
            <a:avLst/>
          </a:prstGeom>
          <a:solidFill>
            <a:srgbClr val="92D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378065" y="2356485"/>
            <a:ext cx="209550" cy="209550"/>
          </a:xfrm>
          <a:prstGeom prst="rect">
            <a:avLst/>
          </a:prstGeom>
          <a:solidFill>
            <a:srgbClr val="00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378065" y="3236595"/>
            <a:ext cx="209550" cy="209550"/>
          </a:xfrm>
          <a:prstGeom prst="rect">
            <a:avLst/>
          </a:prstGeom>
          <a:solidFill>
            <a:srgbClr val="000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894955" y="1414145"/>
            <a:ext cx="640080" cy="368300"/>
          </a:xfrm>
          <a:prstGeom prst="rect">
            <a:avLst/>
          </a:prstGeom>
          <a:noFill/>
        </p:spPr>
        <p:txBody>
          <a:bodyPr wrap="none" rtlCol="0" anchor="t">
            <a:spAutoFit/>
          </a:bodyPr>
          <a:p>
            <a:r>
              <a:rPr lang="zh-CN" altLang="en-US">
                <a:sym typeface="+mn-ea"/>
              </a:rPr>
              <a:t>植被</a:t>
            </a:r>
            <a:endParaRPr lang="zh-CN" altLang="en-US"/>
          </a:p>
        </p:txBody>
      </p:sp>
      <p:sp>
        <p:nvSpPr>
          <p:cNvPr id="21" name="文本框 20"/>
          <p:cNvSpPr txBox="1"/>
          <p:nvPr/>
        </p:nvSpPr>
        <p:spPr>
          <a:xfrm>
            <a:off x="7894955" y="2277110"/>
            <a:ext cx="640080" cy="368300"/>
          </a:xfrm>
          <a:prstGeom prst="rect">
            <a:avLst/>
          </a:prstGeom>
          <a:noFill/>
        </p:spPr>
        <p:txBody>
          <a:bodyPr wrap="none" rtlCol="0" anchor="t">
            <a:spAutoFit/>
          </a:bodyPr>
          <a:p>
            <a:r>
              <a:rPr lang="zh-CN" altLang="en-US">
                <a:sym typeface="+mn-ea"/>
              </a:rPr>
              <a:t>水体</a:t>
            </a:r>
            <a:endParaRPr lang="zh-CN" altLang="en-US"/>
          </a:p>
        </p:txBody>
      </p:sp>
      <p:sp>
        <p:nvSpPr>
          <p:cNvPr id="22" name="文本框 21"/>
          <p:cNvSpPr txBox="1"/>
          <p:nvPr/>
        </p:nvSpPr>
        <p:spPr>
          <a:xfrm>
            <a:off x="7894955" y="3157220"/>
            <a:ext cx="640080" cy="368300"/>
          </a:xfrm>
          <a:prstGeom prst="rect">
            <a:avLst/>
          </a:prstGeom>
          <a:noFill/>
        </p:spPr>
        <p:txBody>
          <a:bodyPr wrap="none" rtlCol="0" anchor="t">
            <a:spAutoFit/>
          </a:bodyPr>
          <a:p>
            <a:r>
              <a:rPr lang="zh-CN" altLang="en-US">
                <a:sym typeface="+mn-ea"/>
              </a:rPr>
              <a:t>建筑</a:t>
            </a:r>
            <a:endParaRPr lang="zh-CN" altLang="en-US"/>
          </a:p>
        </p:txBody>
      </p:sp>
      <p:sp>
        <p:nvSpPr>
          <p:cNvPr id="23" name="文本框 22"/>
          <p:cNvSpPr txBox="1"/>
          <p:nvPr/>
        </p:nvSpPr>
        <p:spPr>
          <a:xfrm>
            <a:off x="7894955" y="4037330"/>
            <a:ext cx="640080" cy="368300"/>
          </a:xfrm>
          <a:prstGeom prst="rect">
            <a:avLst/>
          </a:prstGeom>
          <a:noFill/>
        </p:spPr>
        <p:txBody>
          <a:bodyPr wrap="none" rtlCol="0" anchor="t">
            <a:spAutoFit/>
          </a:bodyPr>
          <a:p>
            <a:r>
              <a:rPr lang="zh-CN" altLang="en-US">
                <a:sym typeface="+mn-ea"/>
              </a:rPr>
              <a:t>道路</a:t>
            </a:r>
            <a:endParaRPr lang="zh-CN" altLang="en-US"/>
          </a:p>
        </p:txBody>
      </p:sp>
      <p:sp>
        <p:nvSpPr>
          <p:cNvPr id="24" name="文本框 23"/>
          <p:cNvSpPr txBox="1"/>
          <p:nvPr/>
        </p:nvSpPr>
        <p:spPr>
          <a:xfrm>
            <a:off x="7894955" y="4882515"/>
            <a:ext cx="640080" cy="368300"/>
          </a:xfrm>
          <a:prstGeom prst="rect">
            <a:avLst/>
          </a:prstGeom>
          <a:noFill/>
        </p:spPr>
        <p:txBody>
          <a:bodyPr wrap="none" rtlCol="0" anchor="t">
            <a:spAutoFit/>
          </a:bodyPr>
          <a:p>
            <a:r>
              <a:rPr lang="zh-CN" altLang="en-US">
                <a:sym typeface="+mn-ea"/>
              </a:rPr>
              <a:t>裸地</a:t>
            </a:r>
            <a:endParaRPr lang="zh-CN" altLang="en-US"/>
          </a:p>
        </p:txBody>
      </p:sp>
      <p:pic>
        <p:nvPicPr>
          <p:cNvPr id="14" name="图片 13"/>
          <p:cNvPicPr>
            <a:picLocks noChangeAspect="1"/>
          </p:cNvPicPr>
          <p:nvPr>
            <p:custDataLst>
              <p:tags r:id="rId4"/>
            </p:custDataLst>
          </p:nvPr>
        </p:nvPicPr>
        <p:blipFill>
          <a:blip r:embed="rId5"/>
          <a:stretch>
            <a:fillRect/>
          </a:stretch>
        </p:blipFill>
        <p:spPr>
          <a:xfrm>
            <a:off x="8574405" y="1414145"/>
            <a:ext cx="3617595" cy="3617595"/>
          </a:xfrm>
          <a:prstGeom prst="rect">
            <a:avLst/>
          </a:prstGeom>
        </p:spPr>
      </p:pic>
      <p:pic>
        <p:nvPicPr>
          <p:cNvPr id="5" name="图片 4"/>
          <p:cNvPicPr>
            <a:picLocks noChangeAspect="1"/>
          </p:cNvPicPr>
          <p:nvPr/>
        </p:nvPicPr>
        <p:blipFill>
          <a:blip r:embed="rId6"/>
          <a:stretch>
            <a:fillRect/>
          </a:stretch>
        </p:blipFill>
        <p:spPr>
          <a:xfrm>
            <a:off x="26670" y="-72390"/>
            <a:ext cx="3641725" cy="36417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0050" y="313055"/>
            <a:ext cx="3912870" cy="521970"/>
          </a:xfrm>
          <a:prstGeom prst="rect">
            <a:avLst/>
          </a:prstGeom>
          <a:noFill/>
        </p:spPr>
        <p:txBody>
          <a:bodyPr wrap="square" rtlCol="0">
            <a:spAutoFit/>
          </a:bodyPr>
          <a:p>
            <a:r>
              <a:rPr lang="zh-CN" altLang="en-US" sz="2800" b="1"/>
              <a:t>单一时相预聚类</a:t>
            </a:r>
            <a:r>
              <a:rPr lang="zh-CN" altLang="en-US" sz="2800" b="1"/>
              <a:t>器</a:t>
            </a:r>
            <a:endParaRPr lang="zh-CN" altLang="en-US" sz="2800" b="1"/>
          </a:p>
        </p:txBody>
      </p:sp>
      <p:pic>
        <p:nvPicPr>
          <p:cNvPr id="3" name="图片 2"/>
          <p:cNvPicPr>
            <a:picLocks noChangeAspect="1"/>
          </p:cNvPicPr>
          <p:nvPr/>
        </p:nvPicPr>
        <p:blipFill>
          <a:blip r:embed="rId1"/>
          <a:stretch>
            <a:fillRect/>
          </a:stretch>
        </p:blipFill>
        <p:spPr>
          <a:xfrm>
            <a:off x="314325" y="1172210"/>
            <a:ext cx="10021570" cy="4109085"/>
          </a:xfrm>
          <a:prstGeom prst="rect">
            <a:avLst/>
          </a:prstGeom>
        </p:spPr>
      </p:pic>
      <p:pic>
        <p:nvPicPr>
          <p:cNvPr id="4" name="图片 3"/>
          <p:cNvPicPr>
            <a:picLocks noChangeAspect="1"/>
          </p:cNvPicPr>
          <p:nvPr/>
        </p:nvPicPr>
        <p:blipFill>
          <a:blip r:embed="rId2"/>
          <a:stretch>
            <a:fillRect/>
          </a:stretch>
        </p:blipFill>
        <p:spPr>
          <a:xfrm>
            <a:off x="8545830" y="3933825"/>
            <a:ext cx="1720215" cy="1286510"/>
          </a:xfrm>
          <a:prstGeom prst="rect">
            <a:avLst/>
          </a:prstGeom>
        </p:spPr>
      </p:pic>
      <p:pic>
        <p:nvPicPr>
          <p:cNvPr id="10" name="图片 9" descr="seg_15_12_11_81s"/>
          <p:cNvPicPr>
            <a:picLocks noChangeAspect="1"/>
          </p:cNvPicPr>
          <p:nvPr/>
        </p:nvPicPr>
        <p:blipFill>
          <a:blip r:embed="rId3"/>
          <a:stretch>
            <a:fillRect/>
          </a:stretch>
        </p:blipFill>
        <p:spPr>
          <a:xfrm>
            <a:off x="8564880" y="3933825"/>
            <a:ext cx="1531620" cy="1531620"/>
          </a:xfrm>
          <a:prstGeom prst="rect">
            <a:avLst/>
          </a:prstGeom>
        </p:spPr>
      </p:pic>
      <p:pic>
        <p:nvPicPr>
          <p:cNvPr id="6" name="图片 5"/>
          <p:cNvPicPr>
            <a:picLocks noChangeAspect="1"/>
          </p:cNvPicPr>
          <p:nvPr/>
        </p:nvPicPr>
        <p:blipFill>
          <a:blip r:embed="rId2"/>
          <a:stretch>
            <a:fillRect/>
          </a:stretch>
        </p:blipFill>
        <p:spPr>
          <a:xfrm>
            <a:off x="551180" y="2160905"/>
            <a:ext cx="1720215" cy="1286510"/>
          </a:xfrm>
          <a:prstGeom prst="rect">
            <a:avLst/>
          </a:prstGeom>
        </p:spPr>
      </p:pic>
      <p:pic>
        <p:nvPicPr>
          <p:cNvPr id="5" name="图片 4" descr="15_12_11"/>
          <p:cNvPicPr>
            <a:picLocks noChangeAspect="1"/>
          </p:cNvPicPr>
          <p:nvPr>
            <p:custDataLst>
              <p:tags r:id="rId4"/>
            </p:custDataLst>
          </p:nvPr>
        </p:nvPicPr>
        <p:blipFill>
          <a:blip r:embed="rId5"/>
          <a:stretch>
            <a:fillRect/>
          </a:stretch>
        </p:blipFill>
        <p:spPr>
          <a:xfrm>
            <a:off x="723900" y="2160905"/>
            <a:ext cx="1547495" cy="1547495"/>
          </a:xfrm>
          <a:prstGeom prst="rect">
            <a:avLst/>
          </a:prstGeom>
        </p:spPr>
      </p:pic>
      <p:pic>
        <p:nvPicPr>
          <p:cNvPr id="7" name="图片 6"/>
          <p:cNvPicPr>
            <a:picLocks noChangeAspect="1"/>
          </p:cNvPicPr>
          <p:nvPr/>
        </p:nvPicPr>
        <p:blipFill>
          <a:blip r:embed="rId2"/>
          <a:stretch>
            <a:fillRect/>
          </a:stretch>
        </p:blipFill>
        <p:spPr>
          <a:xfrm>
            <a:off x="8545830" y="1909445"/>
            <a:ext cx="1941195" cy="1108710"/>
          </a:xfrm>
          <a:prstGeom prst="rect">
            <a:avLst/>
          </a:prstGeom>
        </p:spPr>
      </p:pic>
      <p:pic>
        <p:nvPicPr>
          <p:cNvPr id="8" name="图片 7"/>
          <p:cNvPicPr>
            <a:picLocks noChangeAspect="1"/>
          </p:cNvPicPr>
          <p:nvPr/>
        </p:nvPicPr>
        <p:blipFill>
          <a:blip r:embed="rId6"/>
          <a:stretch>
            <a:fillRect/>
          </a:stretch>
        </p:blipFill>
        <p:spPr>
          <a:xfrm>
            <a:off x="8545830" y="1036955"/>
            <a:ext cx="1550035" cy="525780"/>
          </a:xfrm>
          <a:prstGeom prst="rect">
            <a:avLst/>
          </a:prstGeom>
        </p:spPr>
      </p:pic>
      <p:pic>
        <p:nvPicPr>
          <p:cNvPr id="9" name="图片 8" descr="17_12_11_felz"/>
          <p:cNvPicPr>
            <a:picLocks noChangeAspect="1"/>
          </p:cNvPicPr>
          <p:nvPr/>
        </p:nvPicPr>
        <p:blipFill>
          <a:blip r:embed="rId7"/>
          <a:stretch>
            <a:fillRect/>
          </a:stretch>
        </p:blipFill>
        <p:spPr>
          <a:xfrm>
            <a:off x="10335895" y="2794635"/>
            <a:ext cx="1513205" cy="1513205"/>
          </a:xfrm>
          <a:prstGeom prst="rect">
            <a:avLst/>
          </a:prstGeom>
        </p:spPr>
      </p:pic>
      <p:pic>
        <p:nvPicPr>
          <p:cNvPr id="11" name="图片 10" descr="seg_15_12_11_4s"/>
          <p:cNvPicPr>
            <a:picLocks noChangeAspect="1"/>
          </p:cNvPicPr>
          <p:nvPr/>
        </p:nvPicPr>
        <p:blipFill>
          <a:blip r:embed="rId8"/>
          <a:stretch>
            <a:fillRect/>
          </a:stretch>
        </p:blipFill>
        <p:spPr>
          <a:xfrm>
            <a:off x="8564880" y="1487170"/>
            <a:ext cx="1530985" cy="15309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0"/>
          <p:cNvPicPr>
            <a:picLocks noChangeAspect="1"/>
          </p:cNvPicPr>
          <p:nvPr>
            <p:custDataLst>
              <p:tags r:id="rId1"/>
            </p:custDataLst>
          </p:nvPr>
        </p:nvPicPr>
        <p:blipFill>
          <a:blip r:embed="rId2"/>
          <a:srcRect l="12431" t="11181" r="10208" b="11562"/>
          <a:stretch>
            <a:fillRect/>
          </a:stretch>
        </p:blipFill>
        <p:spPr>
          <a:xfrm>
            <a:off x="0" y="381635"/>
            <a:ext cx="6134100" cy="6125845"/>
          </a:xfrm>
          <a:prstGeom prst="rect">
            <a:avLst/>
          </a:prstGeom>
        </p:spPr>
      </p:pic>
      <p:pic>
        <p:nvPicPr>
          <p:cNvPr id="3" name="图片 2" descr="04"/>
          <p:cNvPicPr>
            <a:picLocks noChangeAspect="1"/>
          </p:cNvPicPr>
          <p:nvPr/>
        </p:nvPicPr>
        <p:blipFill>
          <a:blip r:embed="rId3"/>
          <a:srcRect l="12639" t="10903" r="10139" b="11562"/>
          <a:stretch>
            <a:fillRect/>
          </a:stretch>
        </p:blipFill>
        <p:spPr>
          <a:xfrm>
            <a:off x="6119495" y="381635"/>
            <a:ext cx="6072505" cy="60972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m1"/>
          <p:cNvPicPr>
            <a:picLocks noChangeAspect="1"/>
          </p:cNvPicPr>
          <p:nvPr/>
        </p:nvPicPr>
        <p:blipFill>
          <a:blip r:embed="rId1"/>
          <a:srcRect l="6189" r="6432"/>
          <a:stretch>
            <a:fillRect/>
          </a:stretch>
        </p:blipFill>
        <p:spPr>
          <a:xfrm>
            <a:off x="-69215" y="178435"/>
            <a:ext cx="6151245" cy="5280025"/>
          </a:xfrm>
          <a:prstGeom prst="rect">
            <a:avLst/>
          </a:prstGeom>
        </p:spPr>
      </p:pic>
      <p:pic>
        <p:nvPicPr>
          <p:cNvPr id="3" name="图片 2" descr="cm2"/>
          <p:cNvPicPr>
            <a:picLocks noChangeAspect="1"/>
          </p:cNvPicPr>
          <p:nvPr/>
        </p:nvPicPr>
        <p:blipFill>
          <a:blip r:embed="rId2"/>
          <a:srcRect l="6426" r="5999"/>
          <a:stretch>
            <a:fillRect/>
          </a:stretch>
        </p:blipFill>
        <p:spPr>
          <a:xfrm>
            <a:off x="6082030" y="179070"/>
            <a:ext cx="6163945" cy="52793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f1score"/>
          <p:cNvPicPr>
            <a:picLocks noChangeAspect="1"/>
          </p:cNvPicPr>
          <p:nvPr/>
        </p:nvPicPr>
        <p:blipFill>
          <a:blip r:embed="rId1"/>
          <a:stretch>
            <a:fillRect/>
          </a:stretch>
        </p:blipFill>
        <p:spPr>
          <a:xfrm>
            <a:off x="1631315" y="-2540"/>
            <a:ext cx="8575040" cy="68605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labelf1score"/>
          <p:cNvPicPr>
            <a:picLocks noChangeAspect="1"/>
          </p:cNvPicPr>
          <p:nvPr/>
        </p:nvPicPr>
        <p:blipFill>
          <a:blip r:embed="rId1"/>
          <a:stretch>
            <a:fillRect/>
          </a:stretch>
        </p:blipFill>
        <p:spPr>
          <a:xfrm>
            <a:off x="1633855" y="516255"/>
            <a:ext cx="8924925" cy="53555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f1score"/>
          <p:cNvPicPr>
            <a:picLocks noChangeAspect="1"/>
          </p:cNvPicPr>
          <p:nvPr/>
        </p:nvPicPr>
        <p:blipFill>
          <a:blip r:embed="rId1"/>
          <a:stretch>
            <a:fillRect/>
          </a:stretch>
        </p:blipFill>
        <p:spPr>
          <a:xfrm>
            <a:off x="1249680" y="0"/>
            <a:ext cx="9798050" cy="68694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0050" y="313055"/>
            <a:ext cx="9680575" cy="521970"/>
          </a:xfrm>
          <a:prstGeom prst="rect">
            <a:avLst/>
          </a:prstGeom>
          <a:noFill/>
        </p:spPr>
        <p:txBody>
          <a:bodyPr wrap="square" rtlCol="0">
            <a:spAutoFit/>
          </a:bodyPr>
          <a:p>
            <a:r>
              <a:rPr lang="zh-CN" altLang="en-US" sz="2800" b="1"/>
              <a:t>多时相下分类器协同训练  </a:t>
            </a:r>
            <a:r>
              <a:rPr lang="en-US" altLang="zh-CN" sz="2800" b="1"/>
              <a:t>co-training +unSeg-</a:t>
            </a:r>
            <a:r>
              <a:rPr lang="en-US" altLang="zh-CN" sz="2800" b="1"/>
              <a:t>CNN</a:t>
            </a:r>
            <a:endParaRPr lang="zh-CN" altLang="en-US" sz="2800" b="1"/>
          </a:p>
        </p:txBody>
      </p:sp>
      <p:pic>
        <p:nvPicPr>
          <p:cNvPr id="6" name="图片 5"/>
          <p:cNvPicPr>
            <a:picLocks noChangeAspect="1"/>
          </p:cNvPicPr>
          <p:nvPr/>
        </p:nvPicPr>
        <p:blipFill>
          <a:blip r:embed="rId1"/>
          <a:stretch>
            <a:fillRect/>
          </a:stretch>
        </p:blipFill>
        <p:spPr>
          <a:xfrm>
            <a:off x="2952115" y="5096510"/>
            <a:ext cx="1073785" cy="1078865"/>
          </a:xfrm>
          <a:prstGeom prst="rect">
            <a:avLst/>
          </a:prstGeom>
        </p:spPr>
      </p:pic>
      <p:pic>
        <p:nvPicPr>
          <p:cNvPr id="7" name="图片 6"/>
          <p:cNvPicPr>
            <a:picLocks noChangeAspect="1"/>
          </p:cNvPicPr>
          <p:nvPr/>
        </p:nvPicPr>
        <p:blipFill>
          <a:blip r:embed="rId2"/>
          <a:stretch>
            <a:fillRect/>
          </a:stretch>
        </p:blipFill>
        <p:spPr>
          <a:xfrm>
            <a:off x="4739005" y="5076825"/>
            <a:ext cx="1072515" cy="1102995"/>
          </a:xfrm>
          <a:prstGeom prst="rect">
            <a:avLst/>
          </a:prstGeom>
        </p:spPr>
      </p:pic>
      <p:pic>
        <p:nvPicPr>
          <p:cNvPr id="8" name="图片 7"/>
          <p:cNvPicPr>
            <a:picLocks noChangeAspect="1"/>
          </p:cNvPicPr>
          <p:nvPr/>
        </p:nvPicPr>
        <p:blipFill>
          <a:blip r:embed="rId3"/>
          <a:stretch>
            <a:fillRect/>
          </a:stretch>
        </p:blipFill>
        <p:spPr>
          <a:xfrm>
            <a:off x="2983865" y="1403985"/>
            <a:ext cx="1114425" cy="1068070"/>
          </a:xfrm>
          <a:prstGeom prst="rect">
            <a:avLst/>
          </a:prstGeom>
        </p:spPr>
      </p:pic>
      <p:pic>
        <p:nvPicPr>
          <p:cNvPr id="9" name="图片 8"/>
          <p:cNvPicPr>
            <a:picLocks noChangeAspect="1"/>
          </p:cNvPicPr>
          <p:nvPr/>
        </p:nvPicPr>
        <p:blipFill>
          <a:blip r:embed="rId4"/>
          <a:stretch>
            <a:fillRect/>
          </a:stretch>
        </p:blipFill>
        <p:spPr>
          <a:xfrm>
            <a:off x="4797425" y="1403985"/>
            <a:ext cx="1092200" cy="1089025"/>
          </a:xfrm>
          <a:prstGeom prst="rect">
            <a:avLst/>
          </a:prstGeom>
        </p:spPr>
      </p:pic>
      <p:pic>
        <p:nvPicPr>
          <p:cNvPr id="10" name="图片 9"/>
          <p:cNvPicPr>
            <a:picLocks noChangeAspect="1"/>
          </p:cNvPicPr>
          <p:nvPr/>
        </p:nvPicPr>
        <p:blipFill>
          <a:blip r:embed="rId5"/>
          <a:stretch>
            <a:fillRect/>
          </a:stretch>
        </p:blipFill>
        <p:spPr>
          <a:xfrm>
            <a:off x="6575425" y="1398270"/>
            <a:ext cx="1092200" cy="1098550"/>
          </a:xfrm>
          <a:prstGeom prst="rect">
            <a:avLst/>
          </a:prstGeom>
        </p:spPr>
      </p:pic>
      <p:pic>
        <p:nvPicPr>
          <p:cNvPr id="11" name="图片 10"/>
          <p:cNvPicPr>
            <a:picLocks noChangeAspect="1"/>
          </p:cNvPicPr>
          <p:nvPr/>
        </p:nvPicPr>
        <p:blipFill>
          <a:blip r:embed="rId6"/>
          <a:stretch>
            <a:fillRect/>
          </a:stretch>
        </p:blipFill>
        <p:spPr>
          <a:xfrm>
            <a:off x="6517005" y="5104765"/>
            <a:ext cx="1072515" cy="1072515"/>
          </a:xfrm>
          <a:prstGeom prst="rect">
            <a:avLst/>
          </a:prstGeom>
        </p:spPr>
      </p:pic>
      <p:graphicFrame>
        <p:nvGraphicFramePr>
          <p:cNvPr id="13" name="对象 12">
            <a:hlinkClick r:id="" action="ppaction://ole?verb="/>
          </p:cNvPr>
          <p:cNvGraphicFramePr>
            <a:graphicFrameLocks noChangeAspect="1"/>
          </p:cNvGraphicFramePr>
          <p:nvPr/>
        </p:nvGraphicFramePr>
        <p:xfrm>
          <a:off x="2027555" y="1682750"/>
          <a:ext cx="651510" cy="617855"/>
        </p:xfrm>
        <a:graphic>
          <a:graphicData uri="http://schemas.openxmlformats.org/presentationml/2006/ole">
            <mc:AlternateContent xmlns:mc="http://schemas.openxmlformats.org/markup-compatibility/2006">
              <mc:Choice xmlns:v="urn:schemas-microsoft-com:vml" Requires="v">
                <p:oleObj spid="_x0000_s1025" name="" r:id="rId7" imgW="241300" imgH="228600" progId="Equation.KSEE3">
                  <p:embed/>
                </p:oleObj>
              </mc:Choice>
              <mc:Fallback>
                <p:oleObj name="" r:id="rId7" imgW="241300" imgH="228600" progId="Equation.KSEE3">
                  <p:embed/>
                  <p:pic>
                    <p:nvPicPr>
                      <p:cNvPr id="0" name="图片 1024"/>
                      <p:cNvPicPr/>
                      <p:nvPr/>
                    </p:nvPicPr>
                    <p:blipFill>
                      <a:blip r:embed="rId8"/>
                      <a:stretch>
                        <a:fillRect/>
                      </a:stretch>
                    </p:blipFill>
                    <p:spPr>
                      <a:xfrm>
                        <a:off x="2027555" y="1682750"/>
                        <a:ext cx="651510" cy="617855"/>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2005330" y="5337810"/>
          <a:ext cx="673100" cy="606425"/>
        </p:xfrm>
        <a:graphic>
          <a:graphicData uri="http://schemas.openxmlformats.org/presentationml/2006/ole">
            <mc:AlternateContent xmlns:mc="http://schemas.openxmlformats.org/markup-compatibility/2006">
              <mc:Choice xmlns:v="urn:schemas-microsoft-com:vml" Requires="v">
                <p:oleObj spid="_x0000_s3" name="" r:id="rId9" imgW="254000" imgH="228600" progId="Equation.KSEE3">
                  <p:embed/>
                </p:oleObj>
              </mc:Choice>
              <mc:Fallback>
                <p:oleObj name="" r:id="rId9" imgW="254000" imgH="228600" progId="Equation.KSEE3">
                  <p:embed/>
                  <p:pic>
                    <p:nvPicPr>
                      <p:cNvPr id="0" name="图片 1024"/>
                      <p:cNvPicPr/>
                      <p:nvPr/>
                    </p:nvPicPr>
                    <p:blipFill>
                      <a:blip r:embed="rId10"/>
                      <a:stretch>
                        <a:fillRect/>
                      </a:stretch>
                    </p:blipFill>
                    <p:spPr>
                      <a:xfrm>
                        <a:off x="2005330" y="5337810"/>
                        <a:ext cx="673100" cy="606425"/>
                      </a:xfrm>
                      <a:prstGeom prst="rect">
                        <a:avLst/>
                      </a:prstGeom>
                    </p:spPr>
                  </p:pic>
                </p:oleObj>
              </mc:Fallback>
            </mc:AlternateContent>
          </a:graphicData>
        </a:graphic>
      </p:graphicFrame>
      <p:sp>
        <p:nvSpPr>
          <p:cNvPr id="15" name="文本框 14"/>
          <p:cNvSpPr txBox="1"/>
          <p:nvPr/>
        </p:nvSpPr>
        <p:spPr>
          <a:xfrm>
            <a:off x="4591050" y="2971165"/>
            <a:ext cx="1298575" cy="398780"/>
          </a:xfrm>
          <a:prstGeom prst="rect">
            <a:avLst/>
          </a:prstGeom>
          <a:noFill/>
        </p:spPr>
        <p:txBody>
          <a:bodyPr wrap="square" rtlCol="0">
            <a:spAutoFit/>
          </a:bodyPr>
          <a:p>
            <a:r>
              <a:rPr lang="en-US" altLang="zh-CN" sz="2000" b="1"/>
              <a:t>classfier 1</a:t>
            </a:r>
            <a:endParaRPr lang="en-US" altLang="zh-CN" sz="2000" b="1"/>
          </a:p>
        </p:txBody>
      </p:sp>
      <p:sp>
        <p:nvSpPr>
          <p:cNvPr id="16" name="文本框 15"/>
          <p:cNvSpPr txBox="1"/>
          <p:nvPr/>
        </p:nvSpPr>
        <p:spPr>
          <a:xfrm>
            <a:off x="4591050" y="4204970"/>
            <a:ext cx="1298575" cy="398780"/>
          </a:xfrm>
          <a:prstGeom prst="rect">
            <a:avLst/>
          </a:prstGeom>
          <a:noFill/>
        </p:spPr>
        <p:txBody>
          <a:bodyPr wrap="square" rtlCol="0">
            <a:spAutoFit/>
          </a:bodyPr>
          <a:p>
            <a:r>
              <a:rPr lang="en-US" altLang="zh-CN" sz="2000" b="1"/>
              <a:t>classfier 2</a:t>
            </a:r>
            <a:endParaRPr lang="en-US" altLang="zh-CN" sz="2000" b="1"/>
          </a:p>
        </p:txBody>
      </p:sp>
      <p:cxnSp>
        <p:nvCxnSpPr>
          <p:cNvPr id="17" name="直接箭头连接符 16"/>
          <p:cNvCxnSpPr/>
          <p:nvPr/>
        </p:nvCxnSpPr>
        <p:spPr>
          <a:xfrm flipH="1">
            <a:off x="5889625" y="2569210"/>
            <a:ext cx="1082675" cy="5949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364865" y="2569210"/>
            <a:ext cx="1226185" cy="6273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2"/>
          </p:cNvCxnSpPr>
          <p:nvPr/>
        </p:nvCxnSpPr>
        <p:spPr>
          <a:xfrm flipH="1">
            <a:off x="5339715" y="2493010"/>
            <a:ext cx="3810" cy="5232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7" idx="0"/>
          </p:cNvCxnSpPr>
          <p:nvPr/>
        </p:nvCxnSpPr>
        <p:spPr>
          <a:xfrm flipH="1" flipV="1">
            <a:off x="5245735" y="4530725"/>
            <a:ext cx="29845" cy="546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0"/>
            <a:endCxn id="16" idx="3"/>
          </p:cNvCxnSpPr>
          <p:nvPr/>
        </p:nvCxnSpPr>
        <p:spPr>
          <a:xfrm flipH="1" flipV="1">
            <a:off x="5889625" y="4404360"/>
            <a:ext cx="1163955" cy="7004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6" idx="0"/>
            <a:endCxn id="16" idx="1"/>
          </p:cNvCxnSpPr>
          <p:nvPr/>
        </p:nvCxnSpPr>
        <p:spPr>
          <a:xfrm flipV="1">
            <a:off x="3489325" y="4404360"/>
            <a:ext cx="1101725" cy="6921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4765675" y="3382010"/>
            <a:ext cx="635" cy="8197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5655310" y="3373120"/>
            <a:ext cx="8255" cy="8724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765675" y="3464560"/>
            <a:ext cx="1019810" cy="645160"/>
          </a:xfrm>
          <a:prstGeom prst="rect">
            <a:avLst/>
          </a:prstGeom>
          <a:noFill/>
        </p:spPr>
        <p:txBody>
          <a:bodyPr wrap="square" rtlCol="0">
            <a:spAutoFit/>
          </a:bodyPr>
          <a:p>
            <a:r>
              <a:rPr lang="en-US" altLang="zh-CN"/>
              <a:t>Pseudo label</a:t>
            </a:r>
            <a:endParaRPr lang="en-US" altLang="zh-CN"/>
          </a:p>
        </p:txBody>
      </p:sp>
      <p:sp>
        <p:nvSpPr>
          <p:cNvPr id="27" name="文本框 26"/>
          <p:cNvSpPr txBox="1"/>
          <p:nvPr/>
        </p:nvSpPr>
        <p:spPr>
          <a:xfrm>
            <a:off x="8923020" y="121285"/>
            <a:ext cx="3093720" cy="1753235"/>
          </a:xfrm>
          <a:prstGeom prst="rect">
            <a:avLst/>
          </a:prstGeom>
          <a:noFill/>
        </p:spPr>
        <p:txBody>
          <a:bodyPr wrap="square" rtlCol="0">
            <a:spAutoFit/>
          </a:bodyPr>
          <a:p>
            <a:pPr marL="285750" indent="-285750">
              <a:lnSpc>
                <a:spcPct val="180000"/>
              </a:lnSpc>
              <a:buFont typeface="Arial" panose="020B0604020202020204" pitchFamily="34" charset="0"/>
              <a:buChar char="•"/>
            </a:pPr>
            <a:r>
              <a:rPr lang="zh-CN" altLang="en-US" sz="2000" b="1"/>
              <a:t>标注样本减少</a:t>
            </a:r>
            <a:endParaRPr lang="zh-CN" altLang="en-US" sz="2000" b="1"/>
          </a:p>
          <a:p>
            <a:pPr marL="285750" indent="-285750">
              <a:lnSpc>
                <a:spcPct val="180000"/>
              </a:lnSpc>
              <a:buFont typeface="Arial" panose="020B0604020202020204" pitchFamily="34" charset="0"/>
              <a:buChar char="•"/>
            </a:pPr>
            <a:r>
              <a:rPr lang="zh-CN" altLang="en-US" sz="2000" b="1"/>
              <a:t>充分利用未标记数据</a:t>
            </a:r>
            <a:endParaRPr lang="zh-CN" altLang="en-US" sz="2000" b="1"/>
          </a:p>
          <a:p>
            <a:pPr marL="285750" indent="-285750">
              <a:lnSpc>
                <a:spcPct val="180000"/>
              </a:lnSpc>
              <a:buFont typeface="Arial" panose="020B0604020202020204" pitchFamily="34" charset="0"/>
              <a:buChar char="•"/>
            </a:pPr>
            <a:r>
              <a:rPr lang="zh-CN" altLang="en-US" sz="2000" b="1"/>
              <a:t>协同训练精度提高</a:t>
            </a:r>
            <a:endParaRPr lang="zh-CN" altLang="en-US" sz="2000" b="1"/>
          </a:p>
        </p:txBody>
      </p:sp>
      <p:pic>
        <p:nvPicPr>
          <p:cNvPr id="4" name="图片 3"/>
          <p:cNvPicPr>
            <a:picLocks noChangeAspect="1"/>
          </p:cNvPicPr>
          <p:nvPr/>
        </p:nvPicPr>
        <p:blipFill>
          <a:blip r:embed="rId11"/>
          <a:stretch>
            <a:fillRect/>
          </a:stretch>
        </p:blipFill>
        <p:spPr>
          <a:xfrm>
            <a:off x="0" y="3042920"/>
            <a:ext cx="3618865" cy="1632585"/>
          </a:xfrm>
          <a:prstGeom prst="rect">
            <a:avLst/>
          </a:prstGeom>
        </p:spPr>
      </p:pic>
      <p:pic>
        <p:nvPicPr>
          <p:cNvPr id="5" name="图片 4"/>
          <p:cNvPicPr>
            <a:picLocks noChangeAspect="1"/>
          </p:cNvPicPr>
          <p:nvPr/>
        </p:nvPicPr>
        <p:blipFill>
          <a:blip r:embed="rId11"/>
          <a:stretch>
            <a:fillRect/>
          </a:stretch>
        </p:blipFill>
        <p:spPr>
          <a:xfrm>
            <a:off x="7338695" y="3016250"/>
            <a:ext cx="3677920" cy="1659255"/>
          </a:xfrm>
          <a:prstGeom prst="rect">
            <a:avLst/>
          </a:prstGeom>
        </p:spPr>
      </p:pic>
      <p:cxnSp>
        <p:nvCxnSpPr>
          <p:cNvPr id="12" name="直接箭头连接符 11"/>
          <p:cNvCxnSpPr/>
          <p:nvPr/>
        </p:nvCxnSpPr>
        <p:spPr>
          <a:xfrm flipV="1">
            <a:off x="6517005" y="3759200"/>
            <a:ext cx="644525" cy="8890"/>
          </a:xfrm>
          <a:prstGeom prst="straightConnector1">
            <a:avLst/>
          </a:prstGeom>
          <a:ln w="381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742055" y="3759200"/>
            <a:ext cx="644525" cy="8890"/>
          </a:xfrm>
          <a:prstGeom prst="straightConnector1">
            <a:avLst/>
          </a:prstGeom>
          <a:ln w="381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00"/>
          <p:cNvPicPr>
            <a:picLocks noChangeAspect="1"/>
          </p:cNvPicPr>
          <p:nvPr>
            <p:custDataLst>
              <p:tags r:id="rId1"/>
            </p:custDataLst>
          </p:nvPr>
        </p:nvPicPr>
        <p:blipFill>
          <a:blip r:embed="rId2"/>
          <a:srcRect l="12431" t="11181" r="10208" b="11562"/>
          <a:stretch>
            <a:fillRect/>
          </a:stretch>
        </p:blipFill>
        <p:spPr>
          <a:xfrm>
            <a:off x="0" y="732155"/>
            <a:ext cx="6134100" cy="6125845"/>
          </a:xfrm>
          <a:prstGeom prst="rect">
            <a:avLst/>
          </a:prstGeom>
        </p:spPr>
      </p:pic>
      <p:pic>
        <p:nvPicPr>
          <p:cNvPr id="5" name="图片 4" descr="seg_00_223s"/>
          <p:cNvPicPr>
            <a:picLocks noChangeAspect="1"/>
          </p:cNvPicPr>
          <p:nvPr/>
        </p:nvPicPr>
        <p:blipFill>
          <a:blip r:embed="rId3"/>
          <a:srcRect l="12450" t="10950" r="9870" b="11380"/>
          <a:stretch>
            <a:fillRect/>
          </a:stretch>
        </p:blipFill>
        <p:spPr>
          <a:xfrm>
            <a:off x="6065520" y="732155"/>
            <a:ext cx="6126480" cy="6125845"/>
          </a:xfrm>
          <a:prstGeom prst="rect">
            <a:avLst/>
          </a:prstGeom>
        </p:spPr>
      </p:pic>
      <p:sp>
        <p:nvSpPr>
          <p:cNvPr id="6" name="文本框 5"/>
          <p:cNvSpPr txBox="1"/>
          <p:nvPr/>
        </p:nvSpPr>
        <p:spPr>
          <a:xfrm>
            <a:off x="2513965" y="200025"/>
            <a:ext cx="1663700" cy="460375"/>
          </a:xfrm>
          <a:prstGeom prst="rect">
            <a:avLst/>
          </a:prstGeom>
          <a:noFill/>
        </p:spPr>
        <p:txBody>
          <a:bodyPr wrap="square" rtlCol="0">
            <a:spAutoFit/>
          </a:bodyPr>
          <a:p>
            <a:r>
              <a:rPr lang="zh-CN" altLang="en-US" sz="2400" b="1"/>
              <a:t>协同训练</a:t>
            </a:r>
            <a:endParaRPr lang="zh-CN" altLang="en-US" sz="2400" b="1"/>
          </a:p>
        </p:txBody>
      </p:sp>
      <p:sp>
        <p:nvSpPr>
          <p:cNvPr id="9" name="文本框 8"/>
          <p:cNvSpPr txBox="1"/>
          <p:nvPr/>
        </p:nvSpPr>
        <p:spPr>
          <a:xfrm>
            <a:off x="7146925" y="200025"/>
            <a:ext cx="3928745" cy="460375"/>
          </a:xfrm>
          <a:prstGeom prst="rect">
            <a:avLst/>
          </a:prstGeom>
          <a:noFill/>
        </p:spPr>
        <p:txBody>
          <a:bodyPr wrap="square" rtlCol="0">
            <a:spAutoFit/>
          </a:bodyPr>
          <a:p>
            <a:r>
              <a:rPr lang="zh-CN" altLang="en-US" sz="2400" b="1"/>
              <a:t>协同训练</a:t>
            </a:r>
            <a:r>
              <a:rPr lang="en-US" altLang="zh-CN" sz="2400" b="1"/>
              <a:t>+</a:t>
            </a:r>
            <a:r>
              <a:rPr lang="zh-CN" altLang="en-US" sz="2400" b="1"/>
              <a:t>非监督</a:t>
            </a:r>
            <a:r>
              <a:rPr lang="zh-CN" altLang="en-US" sz="2400" b="1"/>
              <a:t>卷积网络</a:t>
            </a:r>
            <a:endParaRPr lang="zh-CN" altLang="en-US" sz="24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seg_04_314s"/>
          <p:cNvPicPr>
            <a:picLocks noChangeAspect="1"/>
          </p:cNvPicPr>
          <p:nvPr/>
        </p:nvPicPr>
        <p:blipFill>
          <a:blip r:embed="rId1"/>
          <a:srcRect l="12440" t="10560" r="9750" b="11080"/>
          <a:stretch>
            <a:fillRect/>
          </a:stretch>
        </p:blipFill>
        <p:spPr>
          <a:xfrm>
            <a:off x="6072505" y="760730"/>
            <a:ext cx="6115685" cy="6160135"/>
          </a:xfrm>
          <a:prstGeom prst="rect">
            <a:avLst/>
          </a:prstGeom>
        </p:spPr>
      </p:pic>
      <p:pic>
        <p:nvPicPr>
          <p:cNvPr id="3" name="图片 2" descr="04"/>
          <p:cNvPicPr>
            <a:picLocks noChangeAspect="1"/>
          </p:cNvPicPr>
          <p:nvPr/>
        </p:nvPicPr>
        <p:blipFill>
          <a:blip r:embed="rId2"/>
          <a:srcRect l="12639" t="10903" r="10139" b="11562"/>
          <a:stretch>
            <a:fillRect/>
          </a:stretch>
        </p:blipFill>
        <p:spPr>
          <a:xfrm>
            <a:off x="0" y="760730"/>
            <a:ext cx="6072505" cy="6097270"/>
          </a:xfrm>
          <a:prstGeom prst="rect">
            <a:avLst/>
          </a:prstGeom>
        </p:spPr>
      </p:pic>
      <p:sp>
        <p:nvSpPr>
          <p:cNvPr id="6" name="文本框 5"/>
          <p:cNvSpPr txBox="1"/>
          <p:nvPr/>
        </p:nvSpPr>
        <p:spPr>
          <a:xfrm>
            <a:off x="2204085" y="200025"/>
            <a:ext cx="1663700" cy="460375"/>
          </a:xfrm>
          <a:prstGeom prst="rect">
            <a:avLst/>
          </a:prstGeom>
          <a:noFill/>
        </p:spPr>
        <p:txBody>
          <a:bodyPr wrap="square" rtlCol="0">
            <a:spAutoFit/>
          </a:bodyPr>
          <a:p>
            <a:r>
              <a:rPr lang="zh-CN" altLang="en-US" sz="2400" b="1"/>
              <a:t>协同训练</a:t>
            </a:r>
            <a:endParaRPr lang="zh-CN" altLang="en-US" sz="2400" b="1"/>
          </a:p>
        </p:txBody>
      </p:sp>
      <p:sp>
        <p:nvSpPr>
          <p:cNvPr id="4" name="文本框 3"/>
          <p:cNvSpPr txBox="1"/>
          <p:nvPr/>
        </p:nvSpPr>
        <p:spPr>
          <a:xfrm>
            <a:off x="7146925" y="200025"/>
            <a:ext cx="3928745" cy="460375"/>
          </a:xfrm>
          <a:prstGeom prst="rect">
            <a:avLst/>
          </a:prstGeom>
          <a:noFill/>
        </p:spPr>
        <p:txBody>
          <a:bodyPr wrap="square" rtlCol="0">
            <a:spAutoFit/>
          </a:bodyPr>
          <a:p>
            <a:r>
              <a:rPr lang="zh-CN" altLang="en-US" sz="2400" b="1"/>
              <a:t>协同训练</a:t>
            </a:r>
            <a:r>
              <a:rPr lang="en-US" altLang="zh-CN" sz="2400" b="1"/>
              <a:t>+</a:t>
            </a:r>
            <a:r>
              <a:rPr lang="zh-CN" altLang="en-US" sz="2400" b="1"/>
              <a:t>非监督</a:t>
            </a:r>
            <a:r>
              <a:rPr lang="zh-CN" altLang="en-US" sz="2400" b="1"/>
              <a:t>卷积网络</a:t>
            </a:r>
            <a:endParaRPr lang="zh-CN" altLang="en-US" sz="24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732155"/>
            <a:ext cx="6115685" cy="6099810"/>
          </a:xfrm>
          <a:prstGeom prst="rect">
            <a:avLst/>
          </a:prstGeom>
        </p:spPr>
      </p:pic>
      <p:pic>
        <p:nvPicPr>
          <p:cNvPr id="5" name="图片 4" descr="seg_00_223s"/>
          <p:cNvPicPr>
            <a:picLocks noChangeAspect="1"/>
          </p:cNvPicPr>
          <p:nvPr/>
        </p:nvPicPr>
        <p:blipFill>
          <a:blip r:embed="rId2"/>
          <a:srcRect l="12450" t="10950" r="9870" b="11380"/>
          <a:stretch>
            <a:fillRect/>
          </a:stretch>
        </p:blipFill>
        <p:spPr>
          <a:xfrm>
            <a:off x="6065520" y="732155"/>
            <a:ext cx="6126480" cy="6125845"/>
          </a:xfrm>
          <a:prstGeom prst="rect">
            <a:avLst/>
          </a:prstGeom>
        </p:spPr>
      </p:pic>
      <p:sp>
        <p:nvSpPr>
          <p:cNvPr id="7" name="文本框 6"/>
          <p:cNvSpPr txBox="1"/>
          <p:nvPr/>
        </p:nvSpPr>
        <p:spPr>
          <a:xfrm>
            <a:off x="7146925" y="200025"/>
            <a:ext cx="3928745" cy="460375"/>
          </a:xfrm>
          <a:prstGeom prst="rect">
            <a:avLst/>
          </a:prstGeom>
          <a:noFill/>
        </p:spPr>
        <p:txBody>
          <a:bodyPr wrap="square" rtlCol="0">
            <a:spAutoFit/>
          </a:bodyPr>
          <a:p>
            <a:r>
              <a:rPr lang="zh-CN" altLang="en-US" sz="2400" b="1"/>
              <a:t>协同训练</a:t>
            </a:r>
            <a:r>
              <a:rPr lang="en-US" altLang="zh-CN" sz="2400" b="1"/>
              <a:t>+</a:t>
            </a:r>
            <a:r>
              <a:rPr lang="zh-CN" altLang="en-US" sz="2400" b="1"/>
              <a:t>非监督</a:t>
            </a:r>
            <a:r>
              <a:rPr lang="zh-CN" altLang="en-US" sz="2400" b="1"/>
              <a:t>卷积网络</a:t>
            </a:r>
            <a:endParaRPr lang="zh-CN" altLang="en-US" sz="2400" b="1"/>
          </a:p>
        </p:txBody>
      </p:sp>
      <p:sp>
        <p:nvSpPr>
          <p:cNvPr id="6" name="文本框 5"/>
          <p:cNvSpPr txBox="1"/>
          <p:nvPr/>
        </p:nvSpPr>
        <p:spPr>
          <a:xfrm>
            <a:off x="1755775" y="200025"/>
            <a:ext cx="2603500" cy="460375"/>
          </a:xfrm>
          <a:prstGeom prst="rect">
            <a:avLst/>
          </a:prstGeom>
          <a:noFill/>
        </p:spPr>
        <p:txBody>
          <a:bodyPr wrap="square" rtlCol="0">
            <a:spAutoFit/>
          </a:bodyPr>
          <a:p>
            <a:r>
              <a:rPr lang="zh-CN" altLang="en-US" sz="2400" b="1"/>
              <a:t>非监督</a:t>
            </a:r>
            <a:r>
              <a:rPr lang="zh-CN" altLang="en-US" sz="2400" b="1"/>
              <a:t>卷积网络</a:t>
            </a:r>
            <a:endParaRPr lang="zh-CN" altLang="en-US" sz="24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810" y="697865"/>
            <a:ext cx="6174105" cy="6174105"/>
          </a:xfrm>
          <a:prstGeom prst="rect">
            <a:avLst/>
          </a:prstGeom>
        </p:spPr>
      </p:pic>
      <p:pic>
        <p:nvPicPr>
          <p:cNvPr id="4" name="图片 3" descr="seg_04_314s"/>
          <p:cNvPicPr>
            <a:picLocks noChangeAspect="1"/>
          </p:cNvPicPr>
          <p:nvPr/>
        </p:nvPicPr>
        <p:blipFill>
          <a:blip r:embed="rId2"/>
          <a:srcRect l="12440" t="10560" r="9750" b="11080"/>
          <a:stretch>
            <a:fillRect/>
          </a:stretch>
        </p:blipFill>
        <p:spPr>
          <a:xfrm>
            <a:off x="6076315" y="697865"/>
            <a:ext cx="6115685" cy="6160135"/>
          </a:xfrm>
          <a:prstGeom prst="rect">
            <a:avLst/>
          </a:prstGeom>
        </p:spPr>
      </p:pic>
      <p:sp>
        <p:nvSpPr>
          <p:cNvPr id="5" name="文本框 4"/>
          <p:cNvSpPr txBox="1"/>
          <p:nvPr/>
        </p:nvSpPr>
        <p:spPr>
          <a:xfrm>
            <a:off x="1975485" y="200025"/>
            <a:ext cx="2603500" cy="460375"/>
          </a:xfrm>
          <a:prstGeom prst="rect">
            <a:avLst/>
          </a:prstGeom>
          <a:noFill/>
        </p:spPr>
        <p:txBody>
          <a:bodyPr wrap="square" rtlCol="0">
            <a:spAutoFit/>
          </a:bodyPr>
          <a:p>
            <a:r>
              <a:rPr lang="zh-CN" altLang="en-US" sz="2400" b="1"/>
              <a:t>非监督</a:t>
            </a:r>
            <a:r>
              <a:rPr lang="zh-CN" altLang="en-US" sz="2400" b="1"/>
              <a:t>卷积网络</a:t>
            </a:r>
            <a:endParaRPr lang="zh-CN" altLang="en-US" sz="2400" b="1"/>
          </a:p>
        </p:txBody>
      </p:sp>
      <p:sp>
        <p:nvSpPr>
          <p:cNvPr id="6" name="文本框 5"/>
          <p:cNvSpPr txBox="1"/>
          <p:nvPr/>
        </p:nvSpPr>
        <p:spPr>
          <a:xfrm>
            <a:off x="7146925" y="200025"/>
            <a:ext cx="3928745" cy="460375"/>
          </a:xfrm>
          <a:prstGeom prst="rect">
            <a:avLst/>
          </a:prstGeom>
          <a:noFill/>
        </p:spPr>
        <p:txBody>
          <a:bodyPr wrap="square" rtlCol="0">
            <a:spAutoFit/>
          </a:bodyPr>
          <a:p>
            <a:r>
              <a:rPr lang="zh-CN" altLang="en-US" sz="2400" b="1"/>
              <a:t>协同训练</a:t>
            </a:r>
            <a:r>
              <a:rPr lang="en-US" altLang="zh-CN" sz="2400" b="1"/>
              <a:t>+</a:t>
            </a:r>
            <a:r>
              <a:rPr lang="zh-CN" altLang="en-US" sz="2400" b="1"/>
              <a:t>非监督</a:t>
            </a:r>
            <a:r>
              <a:rPr lang="zh-CN" altLang="en-US" sz="2400" b="1"/>
              <a:t>卷积网络</a:t>
            </a:r>
            <a:endParaRPr lang="zh-CN" altLang="en-US" sz="24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12420" y="234315"/>
            <a:ext cx="3032760" cy="521970"/>
          </a:xfrm>
          <a:prstGeom prst="rect">
            <a:avLst/>
          </a:prstGeom>
          <a:noFill/>
        </p:spPr>
        <p:txBody>
          <a:bodyPr wrap="square" rtlCol="0">
            <a:spAutoFit/>
          </a:bodyPr>
          <a:p>
            <a:r>
              <a:rPr lang="zh-CN" altLang="en-US" sz="2800" b="1"/>
              <a:t>样本选择</a:t>
            </a:r>
            <a:endParaRPr lang="zh-CN" altLang="en-US" sz="2800" b="1"/>
          </a:p>
        </p:txBody>
      </p:sp>
      <p:pic>
        <p:nvPicPr>
          <p:cNvPr id="4" name="图片 3"/>
          <p:cNvPicPr>
            <a:picLocks noChangeAspect="1"/>
          </p:cNvPicPr>
          <p:nvPr/>
        </p:nvPicPr>
        <p:blipFill>
          <a:blip r:embed="rId1"/>
          <a:stretch>
            <a:fillRect/>
          </a:stretch>
        </p:blipFill>
        <p:spPr>
          <a:xfrm>
            <a:off x="6497955" y="2211070"/>
            <a:ext cx="5434965" cy="3047365"/>
          </a:xfrm>
          <a:prstGeom prst="rect">
            <a:avLst/>
          </a:prstGeom>
          <a:ln w="12700" cmpd="sng">
            <a:solidFill>
              <a:schemeClr val="tx1"/>
            </a:solidFill>
            <a:prstDash val="solid"/>
          </a:ln>
        </p:spPr>
      </p:pic>
      <p:sp>
        <p:nvSpPr>
          <p:cNvPr id="3" name="文本框 2"/>
          <p:cNvSpPr txBox="1"/>
          <p:nvPr/>
        </p:nvSpPr>
        <p:spPr>
          <a:xfrm>
            <a:off x="6393180" y="5345430"/>
            <a:ext cx="5798820" cy="1198880"/>
          </a:xfrm>
          <a:prstGeom prst="rect">
            <a:avLst/>
          </a:prstGeom>
          <a:noFill/>
        </p:spPr>
        <p:txBody>
          <a:bodyPr wrap="square" rtlCol="0" anchor="t">
            <a:spAutoFit/>
          </a:bodyPr>
          <a:p>
            <a:r>
              <a:rPr lang="zh-CN" altLang="en-US"/>
              <a:t>Zhu L, Xiao P, Feng X, et al. A co-training, mutual learning approach towards mapping snow cover from multi-temporal high-spatial resolution satellite imagery[J]. ISPRS journal of photogrammetry and remote sensing, 2016, 122: 179-191.</a:t>
            </a:r>
            <a:endParaRPr lang="zh-CN" altLang="en-US"/>
          </a:p>
        </p:txBody>
      </p:sp>
      <p:sp>
        <p:nvSpPr>
          <p:cNvPr id="5" name="文本框 4"/>
          <p:cNvSpPr txBox="1"/>
          <p:nvPr/>
        </p:nvSpPr>
        <p:spPr>
          <a:xfrm>
            <a:off x="374650" y="756285"/>
            <a:ext cx="8740140" cy="4799965"/>
          </a:xfrm>
          <a:prstGeom prst="rect">
            <a:avLst/>
          </a:prstGeom>
          <a:noFill/>
        </p:spPr>
        <p:txBody>
          <a:bodyPr wrap="square" rtlCol="0">
            <a:spAutoFit/>
          </a:bodyPr>
          <a:p>
            <a:r>
              <a:rPr lang="zh-CN" altLang="en-US"/>
              <a:t>协同训练中一般要求同一个样本有着相同的标签，地物会发生变化难以满足</a:t>
            </a:r>
            <a:endParaRPr lang="zh-CN" altLang="en-US"/>
          </a:p>
          <a:p>
            <a:endParaRPr lang="zh-CN" altLang="en-US"/>
          </a:p>
          <a:p>
            <a:r>
              <a:rPr lang="zh-CN" altLang="en-US" sz="2400" b="1"/>
              <a:t>变化检测</a:t>
            </a:r>
            <a:r>
              <a:rPr lang="zh-CN" altLang="en-US"/>
              <a:t>作为预选择方法，选择未变化的</a:t>
            </a:r>
            <a:r>
              <a:rPr lang="zh-CN" altLang="en-US" sz="2400" b="1"/>
              <a:t>样本</a:t>
            </a:r>
            <a:r>
              <a:rPr lang="zh-CN" altLang="en-US"/>
              <a:t>作为</a:t>
            </a:r>
            <a:r>
              <a:rPr lang="en-US" altLang="zh-CN"/>
              <a:t>unlabelled data</a:t>
            </a:r>
            <a:endParaRPr lang="en-US" altLang="zh-CN"/>
          </a:p>
          <a:p>
            <a:endParaRPr lang="en-US" altLang="zh-CN"/>
          </a:p>
          <a:p>
            <a:r>
              <a:rPr lang="en-US" altLang="zh-CN" sz="2000" b="1">
                <a:solidFill>
                  <a:srgbClr val="FF0000"/>
                </a:solidFill>
              </a:rPr>
              <a:t>confidence,difference     conf-diff trade-off</a:t>
            </a:r>
            <a:endParaRPr lang="en-US" altLang="zh-CN" sz="2000" b="1">
              <a:solidFill>
                <a:srgbClr val="FF0000"/>
              </a:solidFill>
            </a:endParaRPr>
          </a:p>
          <a:p>
            <a:endParaRPr lang="en-US" altLang="zh-CN" sz="2000" b="1">
              <a:solidFill>
                <a:srgbClr val="FF0000"/>
              </a:solidFill>
            </a:endParaRPr>
          </a:p>
          <a:p>
            <a:r>
              <a:rPr lang="en-US" altLang="zh-CN" sz="2000">
                <a:solidFill>
                  <a:schemeClr val="tx1"/>
                </a:solidFill>
              </a:rPr>
              <a:t>step 1 </a:t>
            </a:r>
            <a:r>
              <a:rPr lang="zh-CN" altLang="en-US" sz="2000">
                <a:solidFill>
                  <a:schemeClr val="tx1"/>
                </a:solidFill>
              </a:rPr>
              <a:t>选择</a:t>
            </a:r>
            <a:r>
              <a:rPr lang="zh-CN" altLang="en-US" sz="2400" b="1">
                <a:solidFill>
                  <a:srgbClr val="FF0000"/>
                </a:solidFill>
              </a:rPr>
              <a:t>置信度高</a:t>
            </a:r>
            <a:r>
              <a:rPr lang="zh-CN" altLang="en-US" sz="2000">
                <a:solidFill>
                  <a:schemeClr val="tx1"/>
                </a:solidFill>
              </a:rPr>
              <a:t>的样本</a:t>
            </a:r>
            <a:endParaRPr lang="en-US" altLang="zh-CN" sz="2000">
              <a:solidFill>
                <a:schemeClr val="tx1"/>
              </a:solidFill>
            </a:endParaRPr>
          </a:p>
          <a:p>
            <a:r>
              <a:rPr lang="en-US" altLang="zh-CN" sz="2000">
                <a:solidFill>
                  <a:schemeClr val="tx1"/>
                </a:solidFill>
              </a:rPr>
              <a:t>step </a:t>
            </a:r>
            <a:r>
              <a:rPr lang="en-US" altLang="zh-CN" sz="2000">
                <a:solidFill>
                  <a:schemeClr val="tx1"/>
                </a:solidFill>
              </a:rPr>
              <a:t>2 </a:t>
            </a:r>
            <a:r>
              <a:rPr lang="zh-CN" altLang="en-US" sz="2000">
                <a:solidFill>
                  <a:schemeClr val="tx1"/>
                </a:solidFill>
              </a:rPr>
              <a:t>从上述样本中选择无标记样本</a:t>
            </a:r>
            <a:endParaRPr lang="zh-CN" altLang="en-US" sz="2000">
              <a:solidFill>
                <a:schemeClr val="tx1"/>
              </a:solidFill>
            </a:endParaRPr>
          </a:p>
          <a:p>
            <a:endParaRPr lang="zh-CN" altLang="en-US" sz="2000">
              <a:solidFill>
                <a:schemeClr val="tx1"/>
              </a:solidFill>
            </a:endParaRPr>
          </a:p>
          <a:p>
            <a:r>
              <a:rPr lang="zh-CN" altLang="en-US" sz="2000">
                <a:solidFill>
                  <a:schemeClr val="tx1"/>
                </a:solidFill>
              </a:rPr>
              <a:t>两个分类器下置信度高的才选择</a:t>
            </a:r>
            <a:endParaRPr lang="zh-CN" altLang="en-US" sz="2000">
              <a:solidFill>
                <a:schemeClr val="tx1"/>
              </a:solidFill>
            </a:endParaRPr>
          </a:p>
          <a:p>
            <a:endParaRPr lang="zh-CN" altLang="en-US" sz="2000">
              <a:solidFill>
                <a:schemeClr val="tx1"/>
              </a:solidFill>
            </a:endParaRPr>
          </a:p>
          <a:p>
            <a:endParaRPr lang="zh-CN" altLang="en-US" sz="2000">
              <a:solidFill>
                <a:schemeClr val="tx1"/>
              </a:solidFill>
            </a:endParaRPr>
          </a:p>
          <a:p>
            <a:r>
              <a:rPr lang="zh-CN" altLang="en-US" sz="2400" b="1">
                <a:solidFill>
                  <a:schemeClr val="tx1"/>
                </a:solidFill>
              </a:rPr>
              <a:t>迁移学习</a:t>
            </a:r>
            <a:r>
              <a:rPr lang="zh-CN" altLang="en-US" sz="2000">
                <a:solidFill>
                  <a:schemeClr val="tx1"/>
                </a:solidFill>
              </a:rPr>
              <a:t>作为选择方法，选择未变化的</a:t>
            </a:r>
            <a:r>
              <a:rPr lang="zh-CN" altLang="en-US" sz="2400" b="1">
                <a:solidFill>
                  <a:schemeClr val="tx1"/>
                </a:solidFill>
              </a:rPr>
              <a:t>区域</a:t>
            </a:r>
            <a:endParaRPr lang="zh-CN" altLang="en-US" sz="2400" b="1">
              <a:solidFill>
                <a:schemeClr val="tx1"/>
              </a:solidFill>
            </a:endParaRPr>
          </a:p>
          <a:p>
            <a:endParaRPr lang="zh-CN" altLang="en-US" sz="2000">
              <a:solidFill>
                <a:schemeClr val="tx1"/>
              </a:solidFill>
            </a:endParaRPr>
          </a:p>
          <a:p>
            <a:r>
              <a:rPr lang="zh-CN" altLang="en-US" sz="2000">
                <a:solidFill>
                  <a:schemeClr val="tx1"/>
                </a:solidFill>
              </a:rPr>
              <a:t>（迁移学习的核心在于度量相似度）</a:t>
            </a:r>
            <a:endParaRPr lang="zh-CN" altLang="en-US" sz="20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descr="17_12_11"/>
          <p:cNvPicPr>
            <a:picLocks noChangeAspect="1"/>
          </p:cNvPicPr>
          <p:nvPr/>
        </p:nvPicPr>
        <p:blipFill>
          <a:blip r:embed="rId1"/>
          <a:stretch>
            <a:fillRect/>
          </a:stretch>
        </p:blipFill>
        <p:spPr>
          <a:xfrm>
            <a:off x="3709035" y="3248025"/>
            <a:ext cx="2585720" cy="2585720"/>
          </a:xfrm>
          <a:prstGeom prst="rect">
            <a:avLst/>
          </a:prstGeom>
        </p:spPr>
      </p:pic>
      <p:pic>
        <p:nvPicPr>
          <p:cNvPr id="13" name="图片 12" descr="15_12_11"/>
          <p:cNvPicPr>
            <a:picLocks noChangeAspect="1"/>
          </p:cNvPicPr>
          <p:nvPr>
            <p:custDataLst>
              <p:tags r:id="rId2"/>
            </p:custDataLst>
          </p:nvPr>
        </p:nvPicPr>
        <p:blipFill>
          <a:blip r:embed="rId3"/>
          <a:stretch>
            <a:fillRect/>
          </a:stretch>
        </p:blipFill>
        <p:spPr>
          <a:xfrm>
            <a:off x="613410" y="3248660"/>
            <a:ext cx="2585085" cy="2585085"/>
          </a:xfrm>
          <a:prstGeom prst="rect">
            <a:avLst/>
          </a:prstGeom>
        </p:spPr>
      </p:pic>
      <p:pic>
        <p:nvPicPr>
          <p:cNvPr id="10" name="图片 9" descr="15"/>
          <p:cNvPicPr>
            <a:picLocks noChangeAspect="1"/>
          </p:cNvPicPr>
          <p:nvPr/>
        </p:nvPicPr>
        <p:blipFill>
          <a:blip r:embed="rId4"/>
          <a:stretch>
            <a:fillRect/>
          </a:stretch>
        </p:blipFill>
        <p:spPr>
          <a:xfrm>
            <a:off x="613410" y="307975"/>
            <a:ext cx="2585720" cy="2585720"/>
          </a:xfrm>
          <a:prstGeom prst="rect">
            <a:avLst/>
          </a:prstGeom>
        </p:spPr>
      </p:pic>
      <p:pic>
        <p:nvPicPr>
          <p:cNvPr id="11" name="图片 10" descr="17"/>
          <p:cNvPicPr>
            <a:picLocks noChangeAspect="1"/>
          </p:cNvPicPr>
          <p:nvPr/>
        </p:nvPicPr>
        <p:blipFill>
          <a:blip r:embed="rId5"/>
          <a:stretch>
            <a:fillRect/>
          </a:stretch>
        </p:blipFill>
        <p:spPr>
          <a:xfrm>
            <a:off x="3709670" y="307975"/>
            <a:ext cx="2585085" cy="2585085"/>
          </a:xfrm>
          <a:prstGeom prst="rect">
            <a:avLst/>
          </a:prstGeom>
        </p:spPr>
      </p:pic>
      <p:sp>
        <p:nvSpPr>
          <p:cNvPr id="24" name="矩形 23"/>
          <p:cNvSpPr/>
          <p:nvPr/>
        </p:nvSpPr>
        <p:spPr>
          <a:xfrm flipH="1">
            <a:off x="3757930" y="1350645"/>
            <a:ext cx="279400" cy="49911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5299075" y="5307330"/>
            <a:ext cx="374015" cy="342265"/>
          </a:xfrm>
          <a:prstGeom prst="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899285" y="480695"/>
            <a:ext cx="338455" cy="334010"/>
          </a:xfrm>
          <a:prstGeom prst="rect">
            <a:avLst/>
          </a:prstGeom>
          <a:noFill/>
          <a:ln w="28575">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960620" y="480695"/>
            <a:ext cx="338455" cy="334010"/>
          </a:xfrm>
          <a:prstGeom prst="rect">
            <a:avLst/>
          </a:prstGeom>
          <a:noFill/>
          <a:ln w="28575">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6770370" y="457835"/>
            <a:ext cx="5018405" cy="2689860"/>
          </a:xfrm>
          <a:prstGeom prst="rect">
            <a:avLst/>
          </a:prstGeom>
          <a:noFill/>
        </p:spPr>
        <p:txBody>
          <a:bodyPr wrap="square" rtlCol="0">
            <a:spAutoFit/>
          </a:bodyPr>
          <a:p>
            <a:pPr>
              <a:lnSpc>
                <a:spcPct val="130000"/>
              </a:lnSpc>
            </a:pPr>
            <a:r>
              <a:rPr lang="zh-CN" altLang="en-US"/>
              <a:t>单时相无监督分割结果不具有</a:t>
            </a:r>
            <a:r>
              <a:rPr lang="zh-CN" altLang="en-US" b="1"/>
              <a:t>语义标签</a:t>
            </a:r>
            <a:r>
              <a:rPr lang="zh-CN" altLang="en-US"/>
              <a:t>，</a:t>
            </a:r>
            <a:endParaRPr lang="zh-CN" altLang="en-US"/>
          </a:p>
          <a:p>
            <a:pPr>
              <a:lnSpc>
                <a:spcPct val="130000"/>
              </a:lnSpc>
            </a:pPr>
            <a:r>
              <a:rPr lang="zh-CN" altLang="en-US"/>
              <a:t>但是具有较强的类内相似</a:t>
            </a:r>
            <a:r>
              <a:rPr lang="zh-CN" altLang="en-US"/>
              <a:t>性</a:t>
            </a:r>
            <a:endParaRPr lang="zh-CN" altLang="en-US"/>
          </a:p>
          <a:p>
            <a:pPr>
              <a:lnSpc>
                <a:spcPct val="130000"/>
              </a:lnSpc>
            </a:pPr>
            <a:endParaRPr lang="zh-CN" altLang="en-US"/>
          </a:p>
          <a:p>
            <a:pPr>
              <a:lnSpc>
                <a:spcPct val="130000"/>
              </a:lnSpc>
            </a:pPr>
            <a:r>
              <a:rPr lang="zh-CN" altLang="en-US"/>
              <a:t>选择样本的原则，两个相似性</a:t>
            </a:r>
            <a:endParaRPr lang="zh-CN" altLang="en-US"/>
          </a:p>
          <a:p>
            <a:pPr>
              <a:lnSpc>
                <a:spcPct val="130000"/>
              </a:lnSpc>
            </a:pPr>
            <a:endParaRPr lang="zh-CN" altLang="en-US"/>
          </a:p>
          <a:p>
            <a:pPr>
              <a:lnSpc>
                <a:spcPct val="130000"/>
              </a:lnSpc>
            </a:pPr>
            <a:r>
              <a:rPr lang="en-US" altLang="zh-CN" sz="2000"/>
              <a:t>1. </a:t>
            </a:r>
            <a:r>
              <a:rPr lang="zh-CN" altLang="en-US" sz="2000"/>
              <a:t>单一时相上区域内的特征相似</a:t>
            </a:r>
            <a:endParaRPr lang="en-US" altLang="zh-CN" sz="2000"/>
          </a:p>
          <a:p>
            <a:pPr>
              <a:lnSpc>
                <a:spcPct val="130000"/>
              </a:lnSpc>
            </a:pPr>
            <a:r>
              <a:rPr lang="en-US" altLang="zh-CN" sz="2000"/>
              <a:t>2. </a:t>
            </a:r>
            <a:r>
              <a:rPr lang="zh-CN" altLang="en-US" sz="2000"/>
              <a:t>不同时相相同位置的</a:t>
            </a:r>
            <a:r>
              <a:rPr lang="zh-CN" altLang="en-US" sz="2000"/>
              <a:t>区域相似度度量相近</a:t>
            </a:r>
            <a:endParaRPr lang="zh-CN" altLang="en-US" sz="2000"/>
          </a:p>
        </p:txBody>
      </p:sp>
      <p:sp>
        <p:nvSpPr>
          <p:cNvPr id="16" name="矩形 15"/>
          <p:cNvSpPr/>
          <p:nvPr/>
        </p:nvSpPr>
        <p:spPr>
          <a:xfrm flipH="1">
            <a:off x="678180" y="1350645"/>
            <a:ext cx="279400" cy="49911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899285" y="3483610"/>
            <a:ext cx="338455" cy="334010"/>
          </a:xfrm>
          <a:prstGeom prst="rect">
            <a:avLst/>
          </a:prstGeom>
          <a:noFill/>
          <a:ln w="28575">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4960620" y="3483610"/>
            <a:ext cx="338455" cy="334010"/>
          </a:xfrm>
          <a:prstGeom prst="rect">
            <a:avLst/>
          </a:prstGeom>
          <a:noFill/>
          <a:ln w="28575">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flipH="1">
            <a:off x="3757930" y="4178935"/>
            <a:ext cx="279400" cy="49911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flipH="1">
            <a:off x="678180" y="4178935"/>
            <a:ext cx="279400" cy="49911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2172335" y="2385695"/>
            <a:ext cx="374015" cy="342265"/>
          </a:xfrm>
          <a:prstGeom prst="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2172335" y="5307330"/>
            <a:ext cx="374015" cy="342265"/>
          </a:xfrm>
          <a:prstGeom prst="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299075" y="2385695"/>
            <a:ext cx="374015" cy="342265"/>
          </a:xfrm>
          <a:prstGeom prst="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nvPicPr>
        <p:blipFill>
          <a:blip r:embed="rId6"/>
          <a:stretch>
            <a:fillRect/>
          </a:stretch>
        </p:blipFill>
        <p:spPr>
          <a:xfrm>
            <a:off x="6770370" y="3257550"/>
            <a:ext cx="4367530" cy="921385"/>
          </a:xfrm>
          <a:prstGeom prst="rect">
            <a:avLst/>
          </a:prstGeom>
        </p:spPr>
      </p:pic>
      <p:sp>
        <p:nvSpPr>
          <p:cNvPr id="26" name="文本框 25"/>
          <p:cNvSpPr txBox="1"/>
          <p:nvPr/>
        </p:nvSpPr>
        <p:spPr>
          <a:xfrm>
            <a:off x="6900545" y="4410710"/>
            <a:ext cx="4758055" cy="922020"/>
          </a:xfrm>
          <a:prstGeom prst="rect">
            <a:avLst/>
          </a:prstGeom>
          <a:noFill/>
        </p:spPr>
        <p:txBody>
          <a:bodyPr wrap="square" rtlCol="0">
            <a:spAutoFit/>
          </a:bodyPr>
          <a:p>
            <a:r>
              <a:rPr lang="zh-CN" altLang="en-US"/>
              <a:t>不采用</a:t>
            </a:r>
            <a:r>
              <a:rPr lang="zh-CN" altLang="en-US"/>
              <a:t>单个样本特征的变换之后度量相似度</a:t>
            </a:r>
            <a:endParaRPr lang="zh-CN" altLang="en-US"/>
          </a:p>
          <a:p>
            <a:endParaRPr lang="zh-CN" altLang="en-US"/>
          </a:p>
          <a:p>
            <a:r>
              <a:rPr lang="zh-CN" altLang="en-US"/>
              <a:t>针对卷积中提取的纹理特征等度量相似度</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descr="17_12_11"/>
          <p:cNvPicPr>
            <a:picLocks noChangeAspect="1"/>
          </p:cNvPicPr>
          <p:nvPr/>
        </p:nvPicPr>
        <p:blipFill>
          <a:blip r:embed="rId1"/>
          <a:stretch>
            <a:fillRect/>
          </a:stretch>
        </p:blipFill>
        <p:spPr>
          <a:xfrm>
            <a:off x="3901440" y="3738245"/>
            <a:ext cx="2585720" cy="2585720"/>
          </a:xfrm>
          <a:prstGeom prst="rect">
            <a:avLst/>
          </a:prstGeom>
        </p:spPr>
      </p:pic>
      <p:pic>
        <p:nvPicPr>
          <p:cNvPr id="13" name="图片 12" descr="15_12_11"/>
          <p:cNvPicPr>
            <a:picLocks noChangeAspect="1"/>
          </p:cNvPicPr>
          <p:nvPr>
            <p:custDataLst>
              <p:tags r:id="rId2"/>
            </p:custDataLst>
          </p:nvPr>
        </p:nvPicPr>
        <p:blipFill>
          <a:blip r:embed="rId3"/>
          <a:stretch>
            <a:fillRect/>
          </a:stretch>
        </p:blipFill>
        <p:spPr>
          <a:xfrm>
            <a:off x="805180" y="3738880"/>
            <a:ext cx="2585085" cy="2585085"/>
          </a:xfrm>
          <a:prstGeom prst="rect">
            <a:avLst/>
          </a:prstGeom>
        </p:spPr>
      </p:pic>
      <p:pic>
        <p:nvPicPr>
          <p:cNvPr id="10" name="图片 9" descr="15"/>
          <p:cNvPicPr>
            <a:picLocks noChangeAspect="1"/>
          </p:cNvPicPr>
          <p:nvPr/>
        </p:nvPicPr>
        <p:blipFill>
          <a:blip r:embed="rId4"/>
          <a:stretch>
            <a:fillRect/>
          </a:stretch>
        </p:blipFill>
        <p:spPr>
          <a:xfrm>
            <a:off x="804545" y="509270"/>
            <a:ext cx="2585720" cy="2585720"/>
          </a:xfrm>
          <a:prstGeom prst="rect">
            <a:avLst/>
          </a:prstGeom>
        </p:spPr>
      </p:pic>
      <p:pic>
        <p:nvPicPr>
          <p:cNvPr id="11" name="图片 10" descr="17"/>
          <p:cNvPicPr>
            <a:picLocks noChangeAspect="1"/>
          </p:cNvPicPr>
          <p:nvPr/>
        </p:nvPicPr>
        <p:blipFill>
          <a:blip r:embed="rId5"/>
          <a:stretch>
            <a:fillRect/>
          </a:stretch>
        </p:blipFill>
        <p:spPr>
          <a:xfrm>
            <a:off x="3901440" y="509905"/>
            <a:ext cx="2585085" cy="2585085"/>
          </a:xfrm>
          <a:prstGeom prst="rect">
            <a:avLst/>
          </a:prstGeom>
        </p:spPr>
      </p:pic>
      <p:graphicFrame>
        <p:nvGraphicFramePr>
          <p:cNvPr id="2" name="表格 1"/>
          <p:cNvGraphicFramePr/>
          <p:nvPr>
            <p:custDataLst>
              <p:tags r:id="rId6"/>
            </p:custDataLst>
          </p:nvPr>
        </p:nvGraphicFramePr>
        <p:xfrm>
          <a:off x="805180" y="509905"/>
          <a:ext cx="2585720" cy="2565400"/>
        </p:xfrm>
        <a:graphic>
          <a:graphicData uri="http://schemas.openxmlformats.org/drawingml/2006/table">
            <a:tbl>
              <a:tblPr firstRow="1" bandRow="1">
                <a:tableStyleId>{5C22544A-7EE6-4342-B048-85BDC9FD1C3A}</a:tableStyleId>
              </a:tblPr>
              <a:tblGrid>
                <a:gridCol w="323215"/>
                <a:gridCol w="323215"/>
                <a:gridCol w="323215"/>
                <a:gridCol w="323215"/>
                <a:gridCol w="323215"/>
                <a:gridCol w="323215"/>
                <a:gridCol w="323215"/>
                <a:gridCol w="323215"/>
              </a:tblGrid>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bl>
          </a:graphicData>
        </a:graphic>
      </p:graphicFrame>
      <p:graphicFrame>
        <p:nvGraphicFramePr>
          <p:cNvPr id="3" name="表格 2"/>
          <p:cNvGraphicFramePr/>
          <p:nvPr>
            <p:custDataLst>
              <p:tags r:id="rId7"/>
            </p:custDataLst>
          </p:nvPr>
        </p:nvGraphicFramePr>
        <p:xfrm>
          <a:off x="804545" y="3758565"/>
          <a:ext cx="2585720" cy="2565400"/>
        </p:xfrm>
        <a:graphic>
          <a:graphicData uri="http://schemas.openxmlformats.org/drawingml/2006/table">
            <a:tbl>
              <a:tblPr firstRow="1" bandRow="1">
                <a:tableStyleId>{5C22544A-7EE6-4342-B048-85BDC9FD1C3A}</a:tableStyleId>
              </a:tblPr>
              <a:tblGrid>
                <a:gridCol w="323215"/>
                <a:gridCol w="323215"/>
                <a:gridCol w="323215"/>
                <a:gridCol w="323215"/>
                <a:gridCol w="323215"/>
                <a:gridCol w="323215"/>
                <a:gridCol w="323215"/>
                <a:gridCol w="323215"/>
              </a:tblGrid>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bl>
          </a:graphicData>
        </a:graphic>
      </p:graphicFrame>
      <p:graphicFrame>
        <p:nvGraphicFramePr>
          <p:cNvPr id="5" name="表格 4"/>
          <p:cNvGraphicFramePr/>
          <p:nvPr>
            <p:custDataLst>
              <p:tags r:id="rId8"/>
            </p:custDataLst>
          </p:nvPr>
        </p:nvGraphicFramePr>
        <p:xfrm>
          <a:off x="3900805" y="519430"/>
          <a:ext cx="2585720" cy="2565400"/>
        </p:xfrm>
        <a:graphic>
          <a:graphicData uri="http://schemas.openxmlformats.org/drawingml/2006/table">
            <a:tbl>
              <a:tblPr firstRow="1" bandRow="1">
                <a:tableStyleId>{5C22544A-7EE6-4342-B048-85BDC9FD1C3A}</a:tableStyleId>
              </a:tblPr>
              <a:tblGrid>
                <a:gridCol w="323215"/>
                <a:gridCol w="323215"/>
                <a:gridCol w="323215"/>
                <a:gridCol w="323215"/>
                <a:gridCol w="323215"/>
                <a:gridCol w="323215"/>
                <a:gridCol w="323215"/>
                <a:gridCol w="323215"/>
              </a:tblGrid>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bl>
          </a:graphicData>
        </a:graphic>
      </p:graphicFrame>
      <p:graphicFrame>
        <p:nvGraphicFramePr>
          <p:cNvPr id="6" name="表格 5"/>
          <p:cNvGraphicFramePr/>
          <p:nvPr>
            <p:custDataLst>
              <p:tags r:id="rId9"/>
            </p:custDataLst>
          </p:nvPr>
        </p:nvGraphicFramePr>
        <p:xfrm>
          <a:off x="3900805" y="3758565"/>
          <a:ext cx="2585720" cy="2565400"/>
        </p:xfrm>
        <a:graphic>
          <a:graphicData uri="http://schemas.openxmlformats.org/drawingml/2006/table">
            <a:tbl>
              <a:tblPr firstRow="1" bandRow="1">
                <a:tableStyleId>{5C22544A-7EE6-4342-B048-85BDC9FD1C3A}</a:tableStyleId>
              </a:tblPr>
              <a:tblGrid>
                <a:gridCol w="323215"/>
                <a:gridCol w="323215"/>
                <a:gridCol w="323215"/>
                <a:gridCol w="323215"/>
                <a:gridCol w="323215"/>
                <a:gridCol w="323215"/>
                <a:gridCol w="323215"/>
                <a:gridCol w="323215"/>
              </a:tblGrid>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r h="320675">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c>
                  <a:txBody>
                    <a:bodyPr/>
                    <a:p>
                      <a:pPr>
                        <a:buNone/>
                      </a:pPr>
                      <a:endParaRPr lang="zh-CN" altLang="en-US" sz="1400"/>
                    </a:p>
                  </a:txBody>
                  <a:tcPr>
                    <a:noFill/>
                  </a:tcPr>
                </a:tc>
              </a:tr>
            </a:tbl>
          </a:graphicData>
        </a:graphic>
      </p:graphicFrame>
      <p:pic>
        <p:nvPicPr>
          <p:cNvPr id="8" name="图片 7"/>
          <p:cNvPicPr>
            <a:picLocks noChangeAspect="1"/>
          </p:cNvPicPr>
          <p:nvPr/>
        </p:nvPicPr>
        <p:blipFill>
          <a:blip r:embed="rId10"/>
          <a:stretch>
            <a:fillRect/>
          </a:stretch>
        </p:blipFill>
        <p:spPr>
          <a:xfrm>
            <a:off x="7322185" y="428625"/>
            <a:ext cx="739140" cy="708660"/>
          </a:xfrm>
          <a:prstGeom prst="rect">
            <a:avLst/>
          </a:prstGeom>
        </p:spPr>
      </p:pic>
      <p:pic>
        <p:nvPicPr>
          <p:cNvPr id="14" name="图片 13"/>
          <p:cNvPicPr>
            <a:picLocks noChangeAspect="1"/>
          </p:cNvPicPr>
          <p:nvPr/>
        </p:nvPicPr>
        <p:blipFill>
          <a:blip r:embed="rId11"/>
          <a:stretch>
            <a:fillRect/>
          </a:stretch>
        </p:blipFill>
        <p:spPr>
          <a:xfrm>
            <a:off x="8376285" y="421640"/>
            <a:ext cx="724535" cy="722630"/>
          </a:xfrm>
          <a:prstGeom prst="rect">
            <a:avLst/>
          </a:prstGeom>
        </p:spPr>
      </p:pic>
      <p:pic>
        <p:nvPicPr>
          <p:cNvPr id="15" name="图片 14"/>
          <p:cNvPicPr>
            <a:picLocks noChangeAspect="1"/>
          </p:cNvPicPr>
          <p:nvPr/>
        </p:nvPicPr>
        <p:blipFill>
          <a:blip r:embed="rId12"/>
          <a:stretch>
            <a:fillRect/>
          </a:stretch>
        </p:blipFill>
        <p:spPr>
          <a:xfrm>
            <a:off x="9422765" y="428625"/>
            <a:ext cx="724535" cy="728980"/>
          </a:xfrm>
          <a:prstGeom prst="rect">
            <a:avLst/>
          </a:prstGeom>
        </p:spPr>
      </p:pic>
      <p:sp>
        <p:nvSpPr>
          <p:cNvPr id="25" name="文本框 24"/>
          <p:cNvSpPr txBox="1"/>
          <p:nvPr/>
        </p:nvSpPr>
        <p:spPr>
          <a:xfrm>
            <a:off x="326390" y="60325"/>
            <a:ext cx="2570480" cy="368300"/>
          </a:xfrm>
          <a:prstGeom prst="rect">
            <a:avLst/>
          </a:prstGeom>
          <a:noFill/>
        </p:spPr>
        <p:txBody>
          <a:bodyPr wrap="square" rtlCol="0">
            <a:spAutoFit/>
          </a:bodyPr>
          <a:p>
            <a:r>
              <a:rPr lang="en-US" altLang="zh-CN" b="1"/>
              <a:t>Pre-result</a:t>
            </a:r>
            <a:endParaRPr lang="en-US" altLang="zh-CN" b="1"/>
          </a:p>
        </p:txBody>
      </p:sp>
      <p:sp>
        <p:nvSpPr>
          <p:cNvPr id="26" name="文本框 25"/>
          <p:cNvSpPr txBox="1"/>
          <p:nvPr/>
        </p:nvSpPr>
        <p:spPr>
          <a:xfrm>
            <a:off x="326390" y="3244850"/>
            <a:ext cx="2570480" cy="368300"/>
          </a:xfrm>
          <a:prstGeom prst="rect">
            <a:avLst/>
          </a:prstGeom>
          <a:noFill/>
        </p:spPr>
        <p:txBody>
          <a:bodyPr wrap="square" rtlCol="0">
            <a:spAutoFit/>
          </a:bodyPr>
          <a:p>
            <a:r>
              <a:rPr lang="en-US" altLang="zh-CN" b="1"/>
              <a:t>Data</a:t>
            </a:r>
            <a:endParaRPr lang="en-US" altLang="zh-CN" b="1"/>
          </a:p>
        </p:txBody>
      </p:sp>
      <p:pic>
        <p:nvPicPr>
          <p:cNvPr id="27" name="图片 26"/>
          <p:cNvPicPr>
            <a:picLocks noChangeAspect="1"/>
          </p:cNvPicPr>
          <p:nvPr/>
        </p:nvPicPr>
        <p:blipFill>
          <a:blip r:embed="rId13"/>
          <a:stretch>
            <a:fillRect/>
          </a:stretch>
        </p:blipFill>
        <p:spPr>
          <a:xfrm>
            <a:off x="7329805" y="1440815"/>
            <a:ext cx="724535" cy="728980"/>
          </a:xfrm>
          <a:prstGeom prst="rect">
            <a:avLst/>
          </a:prstGeom>
        </p:spPr>
      </p:pic>
      <p:pic>
        <p:nvPicPr>
          <p:cNvPr id="28" name="图片 27"/>
          <p:cNvPicPr>
            <a:picLocks noChangeAspect="1"/>
          </p:cNvPicPr>
          <p:nvPr/>
        </p:nvPicPr>
        <p:blipFill>
          <a:blip r:embed="rId14"/>
          <a:stretch>
            <a:fillRect/>
          </a:stretch>
        </p:blipFill>
        <p:spPr>
          <a:xfrm>
            <a:off x="8376285" y="1440815"/>
            <a:ext cx="724535" cy="746125"/>
          </a:xfrm>
          <a:prstGeom prst="rect">
            <a:avLst/>
          </a:prstGeom>
        </p:spPr>
      </p:pic>
      <p:pic>
        <p:nvPicPr>
          <p:cNvPr id="29" name="图片 28"/>
          <p:cNvPicPr>
            <a:picLocks noChangeAspect="1"/>
          </p:cNvPicPr>
          <p:nvPr/>
        </p:nvPicPr>
        <p:blipFill>
          <a:blip r:embed="rId15"/>
          <a:stretch>
            <a:fillRect/>
          </a:stretch>
        </p:blipFill>
        <p:spPr>
          <a:xfrm>
            <a:off x="9422765" y="1440815"/>
            <a:ext cx="725170" cy="725170"/>
          </a:xfrm>
          <a:prstGeom prst="rect">
            <a:avLst/>
          </a:prstGeom>
        </p:spPr>
      </p:pic>
      <p:sp>
        <p:nvSpPr>
          <p:cNvPr id="30" name="文本框 29"/>
          <p:cNvSpPr txBox="1"/>
          <p:nvPr/>
        </p:nvSpPr>
        <p:spPr>
          <a:xfrm>
            <a:off x="7525385" y="2439035"/>
            <a:ext cx="2289175" cy="368300"/>
          </a:xfrm>
          <a:prstGeom prst="rect">
            <a:avLst/>
          </a:prstGeom>
          <a:noFill/>
          <a:ln>
            <a:noFill/>
          </a:ln>
        </p:spPr>
        <p:txBody>
          <a:bodyPr wrap="square" rtlCol="0">
            <a:spAutoFit/>
          </a:bodyPr>
          <a:p>
            <a:r>
              <a:rPr lang="zh-CN" altLang="en-US"/>
              <a:t>从两个时相</a:t>
            </a:r>
            <a:r>
              <a:rPr lang="zh-CN" altLang="en-US"/>
              <a:t>候选区域</a:t>
            </a:r>
            <a:endParaRPr lang="zh-CN" altLang="en-US"/>
          </a:p>
        </p:txBody>
      </p:sp>
      <p:cxnSp>
        <p:nvCxnSpPr>
          <p:cNvPr id="31" name="直接箭头连接符 30"/>
          <p:cNvCxnSpPr/>
          <p:nvPr/>
        </p:nvCxnSpPr>
        <p:spPr>
          <a:xfrm flipH="1">
            <a:off x="8605520" y="2858135"/>
            <a:ext cx="6985" cy="3994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平行四边形 32"/>
          <p:cNvSpPr/>
          <p:nvPr/>
        </p:nvSpPr>
        <p:spPr>
          <a:xfrm>
            <a:off x="7366000" y="2387600"/>
            <a:ext cx="2640330" cy="470535"/>
          </a:xfrm>
          <a:prstGeom prst="parallelogram">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菱形 33"/>
          <p:cNvSpPr/>
          <p:nvPr/>
        </p:nvSpPr>
        <p:spPr>
          <a:xfrm>
            <a:off x="6706235" y="3266440"/>
            <a:ext cx="3808095" cy="647700"/>
          </a:xfrm>
          <a:prstGeom prst="diamond">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7249160" y="3400425"/>
            <a:ext cx="2719070" cy="368300"/>
          </a:xfrm>
          <a:prstGeom prst="rect">
            <a:avLst/>
          </a:prstGeom>
          <a:noFill/>
        </p:spPr>
        <p:txBody>
          <a:bodyPr wrap="square" rtlCol="0">
            <a:spAutoFit/>
          </a:bodyPr>
          <a:p>
            <a:r>
              <a:rPr lang="en-US" altLang="zh-CN"/>
              <a:t>pre-result</a:t>
            </a:r>
            <a:r>
              <a:rPr lang="zh-CN" altLang="en-US"/>
              <a:t>是否具有一致性</a:t>
            </a:r>
            <a:endParaRPr lang="zh-CN" altLang="en-US"/>
          </a:p>
        </p:txBody>
      </p:sp>
      <p:cxnSp>
        <p:nvCxnSpPr>
          <p:cNvPr id="36" name="直接箭头连接符 35"/>
          <p:cNvCxnSpPr/>
          <p:nvPr/>
        </p:nvCxnSpPr>
        <p:spPr>
          <a:xfrm flipH="1">
            <a:off x="9968230" y="2638425"/>
            <a:ext cx="107696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0514330" y="3587115"/>
            <a:ext cx="548640" cy="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11054080" y="2630170"/>
            <a:ext cx="8890" cy="963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8607425" y="3934460"/>
            <a:ext cx="6985" cy="3994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菱形 40"/>
          <p:cNvSpPr/>
          <p:nvPr/>
        </p:nvSpPr>
        <p:spPr>
          <a:xfrm>
            <a:off x="6708140" y="4342765"/>
            <a:ext cx="3808095" cy="647700"/>
          </a:xfrm>
          <a:prstGeom prst="diamond">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7428865" y="4482465"/>
            <a:ext cx="2719070" cy="368300"/>
          </a:xfrm>
          <a:prstGeom prst="rect">
            <a:avLst/>
          </a:prstGeom>
          <a:noFill/>
        </p:spPr>
        <p:txBody>
          <a:bodyPr wrap="square" rtlCol="0">
            <a:spAutoFit/>
          </a:bodyPr>
          <a:p>
            <a:r>
              <a:rPr lang="en-US" altLang="zh-CN"/>
              <a:t>Data</a:t>
            </a:r>
            <a:r>
              <a:rPr lang="zh-CN" altLang="en-US"/>
              <a:t>是否未发生变化</a:t>
            </a:r>
            <a:endParaRPr lang="zh-CN" altLang="en-US"/>
          </a:p>
        </p:txBody>
      </p:sp>
      <p:cxnSp>
        <p:nvCxnSpPr>
          <p:cNvPr id="44" name="直接连接符 43"/>
          <p:cNvCxnSpPr/>
          <p:nvPr/>
        </p:nvCxnSpPr>
        <p:spPr>
          <a:xfrm>
            <a:off x="10516235" y="4663440"/>
            <a:ext cx="548640" cy="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1054080" y="3536315"/>
            <a:ext cx="10795" cy="1134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0714355" y="3980815"/>
            <a:ext cx="365760" cy="368300"/>
          </a:xfrm>
          <a:prstGeom prst="rect">
            <a:avLst/>
          </a:prstGeom>
          <a:noFill/>
        </p:spPr>
        <p:txBody>
          <a:bodyPr wrap="square" rtlCol="0">
            <a:spAutoFit/>
          </a:bodyPr>
          <a:p>
            <a:r>
              <a:rPr lang="en-US" altLang="zh-CN"/>
              <a:t>N</a:t>
            </a:r>
            <a:endParaRPr lang="en-US" altLang="zh-CN"/>
          </a:p>
        </p:txBody>
      </p:sp>
      <p:sp>
        <p:nvSpPr>
          <p:cNvPr id="47" name="文本框 46"/>
          <p:cNvSpPr txBox="1"/>
          <p:nvPr/>
        </p:nvSpPr>
        <p:spPr>
          <a:xfrm>
            <a:off x="10714355" y="2927985"/>
            <a:ext cx="365760" cy="368300"/>
          </a:xfrm>
          <a:prstGeom prst="rect">
            <a:avLst/>
          </a:prstGeom>
          <a:noFill/>
        </p:spPr>
        <p:txBody>
          <a:bodyPr wrap="square" rtlCol="0">
            <a:spAutoFit/>
          </a:bodyPr>
          <a:p>
            <a:r>
              <a:rPr lang="en-US" altLang="zh-CN"/>
              <a:t>N</a:t>
            </a:r>
            <a:endParaRPr lang="en-US" altLang="zh-CN"/>
          </a:p>
        </p:txBody>
      </p:sp>
      <p:cxnSp>
        <p:nvCxnSpPr>
          <p:cNvPr id="48" name="直接箭头连接符 47"/>
          <p:cNvCxnSpPr>
            <a:stCxn id="41" idx="2"/>
          </p:cNvCxnSpPr>
          <p:nvPr/>
        </p:nvCxnSpPr>
        <p:spPr>
          <a:xfrm flipH="1">
            <a:off x="8605520" y="4990465"/>
            <a:ext cx="6985" cy="3670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735060" y="4989195"/>
            <a:ext cx="365760" cy="368300"/>
          </a:xfrm>
          <a:prstGeom prst="rect">
            <a:avLst/>
          </a:prstGeom>
          <a:noFill/>
        </p:spPr>
        <p:txBody>
          <a:bodyPr wrap="square" rtlCol="0">
            <a:spAutoFit/>
          </a:bodyPr>
          <a:p>
            <a:r>
              <a:rPr lang="en-US" altLang="zh-CN"/>
              <a:t>Y</a:t>
            </a:r>
            <a:endParaRPr lang="en-US" altLang="zh-CN"/>
          </a:p>
        </p:txBody>
      </p:sp>
      <p:sp>
        <p:nvSpPr>
          <p:cNvPr id="50" name="文本框 49"/>
          <p:cNvSpPr txBox="1"/>
          <p:nvPr/>
        </p:nvSpPr>
        <p:spPr>
          <a:xfrm>
            <a:off x="8735060" y="3919220"/>
            <a:ext cx="365760" cy="368300"/>
          </a:xfrm>
          <a:prstGeom prst="rect">
            <a:avLst/>
          </a:prstGeom>
          <a:noFill/>
        </p:spPr>
        <p:txBody>
          <a:bodyPr wrap="square" rtlCol="0">
            <a:spAutoFit/>
          </a:bodyPr>
          <a:p>
            <a:r>
              <a:rPr lang="en-US" altLang="zh-CN"/>
              <a:t>Y</a:t>
            </a:r>
            <a:endParaRPr lang="en-US" altLang="zh-CN"/>
          </a:p>
        </p:txBody>
      </p:sp>
      <p:sp>
        <p:nvSpPr>
          <p:cNvPr id="51" name="平行四边形 50"/>
          <p:cNvSpPr/>
          <p:nvPr/>
        </p:nvSpPr>
        <p:spPr>
          <a:xfrm>
            <a:off x="7322185" y="5357495"/>
            <a:ext cx="2640330" cy="470535"/>
          </a:xfrm>
          <a:prstGeom prst="parallelogram">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7525385" y="5408295"/>
            <a:ext cx="2289175" cy="368300"/>
          </a:xfrm>
          <a:prstGeom prst="rect">
            <a:avLst/>
          </a:prstGeom>
          <a:noFill/>
          <a:ln>
            <a:noFill/>
          </a:ln>
        </p:spPr>
        <p:txBody>
          <a:bodyPr wrap="square" rtlCol="0">
            <a:spAutoFit/>
          </a:bodyPr>
          <a:p>
            <a:r>
              <a:rPr lang="zh-CN" altLang="en-US"/>
              <a:t>输出</a:t>
            </a:r>
            <a:r>
              <a:rPr lang="en-US" altLang="zh-CN"/>
              <a:t>unlabelled data</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6962775" y="46990"/>
            <a:ext cx="5088255" cy="6767830"/>
          </a:xfrm>
          <a:prstGeom prst="rect">
            <a:avLst/>
          </a:prstGeom>
          <a:noFill/>
        </p:spPr>
        <p:txBody>
          <a:bodyPr wrap="square" rtlCol="0">
            <a:spAutoFit/>
          </a:bodyPr>
          <a:p>
            <a:r>
              <a:rPr lang="en-US" altLang="zh-CN" sz="2000" b="1"/>
              <a:t>How to extract unlabel data?</a:t>
            </a:r>
            <a:endParaRPr lang="en-US" altLang="zh-CN" sz="2000" b="1"/>
          </a:p>
          <a:p>
            <a:endParaRPr lang="en-US" altLang="zh-CN"/>
          </a:p>
          <a:p>
            <a:pPr>
              <a:lnSpc>
                <a:spcPct val="110000"/>
              </a:lnSpc>
            </a:pPr>
            <a:r>
              <a:rPr lang="en-US" altLang="zh-CN"/>
              <a:t>1. </a:t>
            </a:r>
            <a:r>
              <a:rPr lang="zh-CN" altLang="en-US"/>
              <a:t>限制深度无监督预聚类数目</a:t>
            </a:r>
            <a:r>
              <a:rPr lang="zh-CN" altLang="en-US" b="1">
                <a:solidFill>
                  <a:srgbClr val="FF0000"/>
                </a:solidFill>
              </a:rPr>
              <a:t>相等</a:t>
            </a:r>
            <a:r>
              <a:rPr lang="zh-CN" altLang="en-US"/>
              <a:t>（达到数目停止聚类）</a:t>
            </a:r>
            <a:endParaRPr lang="zh-CN" altLang="en-US"/>
          </a:p>
          <a:p>
            <a:pPr>
              <a:lnSpc>
                <a:spcPct val="110000"/>
              </a:lnSpc>
            </a:pPr>
            <a:r>
              <a:rPr lang="en-US" altLang="zh-CN"/>
              <a:t>2. </a:t>
            </a:r>
            <a:r>
              <a:rPr lang="zh-CN" altLang="en-US"/>
              <a:t>预聚类结果通过计算交并比赋予</a:t>
            </a:r>
            <a:r>
              <a:rPr lang="zh-CN" altLang="en-US" b="1">
                <a:solidFill>
                  <a:srgbClr val="FF0000"/>
                </a:solidFill>
              </a:rPr>
              <a:t>相同标签</a:t>
            </a:r>
            <a:endParaRPr lang="zh-CN" altLang="en-US"/>
          </a:p>
          <a:p>
            <a:pPr>
              <a:lnSpc>
                <a:spcPct val="110000"/>
              </a:lnSpc>
            </a:pPr>
            <a:r>
              <a:rPr lang="en-US" altLang="zh-CN"/>
              <a:t>3. </a:t>
            </a:r>
            <a:r>
              <a:rPr lang="zh-CN" altLang="en-US"/>
              <a:t>相似度度量由两部分组成，</a:t>
            </a:r>
            <a:r>
              <a:rPr lang="en-US" altLang="zh-CN"/>
              <a:t>pre_seg</a:t>
            </a:r>
            <a:r>
              <a:rPr lang="zh-CN" altLang="en-US"/>
              <a:t>的结果与影像特征共同构成相似度组成成分，</a:t>
            </a:r>
            <a:r>
              <a:rPr lang="en-US" altLang="zh-CN"/>
              <a:t>(1)pre_seg</a:t>
            </a:r>
            <a:r>
              <a:rPr lang="zh-CN" altLang="en-US"/>
              <a:t>结果作为</a:t>
            </a:r>
            <a:r>
              <a:rPr lang="zh-CN" altLang="en-US" b="1">
                <a:solidFill>
                  <a:srgbClr val="FF0000"/>
                </a:solidFill>
              </a:rPr>
              <a:t>生成器</a:t>
            </a:r>
            <a:r>
              <a:rPr lang="zh-CN" altLang="en-US"/>
              <a:t>，生成一组相似区域</a:t>
            </a:r>
            <a:r>
              <a:rPr lang="en-US" altLang="zh-CN"/>
              <a:t>(2)</a:t>
            </a:r>
            <a:r>
              <a:rPr lang="zh-CN" altLang="en-US"/>
              <a:t>两幅影像特征相似度衡量作为</a:t>
            </a:r>
            <a:r>
              <a:rPr lang="zh-CN" altLang="en-US" b="1">
                <a:solidFill>
                  <a:srgbClr val="FF0000"/>
                </a:solidFill>
              </a:rPr>
              <a:t>判别器</a:t>
            </a:r>
            <a:r>
              <a:rPr lang="zh-CN" altLang="en-US"/>
              <a:t>，对于生成的相似区域打分，分数高于相似度阈值，返回</a:t>
            </a:r>
            <a:r>
              <a:rPr lang="en-US" altLang="zh-CN">
                <a:solidFill>
                  <a:srgbClr val="FF0000"/>
                </a:solidFill>
              </a:rPr>
              <a:t>unlabel data</a:t>
            </a:r>
            <a:r>
              <a:rPr lang="zh-CN" altLang="en-US"/>
              <a:t>区域</a:t>
            </a:r>
            <a:endParaRPr lang="zh-CN" altLang="en-US"/>
          </a:p>
          <a:p>
            <a:pPr>
              <a:lnSpc>
                <a:spcPct val="110000"/>
              </a:lnSpc>
            </a:pPr>
            <a:r>
              <a:rPr lang="zh-CN" altLang="en-US">
                <a:sym typeface="+mn-ea"/>
              </a:rPr>
              <a:t>分数低于相似度阈值，返回</a:t>
            </a:r>
            <a:r>
              <a:rPr lang="en-US" altLang="zh-CN">
                <a:solidFill>
                  <a:srgbClr val="FF0000"/>
                </a:solidFill>
                <a:sym typeface="+mn-ea"/>
              </a:rPr>
              <a:t>label data</a:t>
            </a:r>
            <a:r>
              <a:rPr lang="zh-CN" altLang="en-US">
                <a:sym typeface="+mn-ea"/>
              </a:rPr>
              <a:t>区域</a:t>
            </a:r>
            <a:endParaRPr lang="zh-CN" altLang="en-US">
              <a:sym typeface="+mn-ea"/>
            </a:endParaRPr>
          </a:p>
          <a:p>
            <a:pPr>
              <a:lnSpc>
                <a:spcPct val="110000"/>
              </a:lnSpc>
            </a:pPr>
            <a:r>
              <a:rPr lang="zh-CN" altLang="en-US">
                <a:sym typeface="+mn-ea"/>
              </a:rPr>
              <a:t>（生成器关注单幅影像区域标签相似性</a:t>
            </a:r>
            <a:r>
              <a:rPr lang="zh-CN" altLang="en-US">
                <a:sym typeface="+mn-ea"/>
              </a:rPr>
              <a:t>，判别器关注两幅影像间的区域标签相似性</a:t>
            </a:r>
            <a:r>
              <a:rPr lang="zh-CN" altLang="en-US">
                <a:sym typeface="+mn-ea"/>
              </a:rPr>
              <a:t>）</a:t>
            </a:r>
            <a:endParaRPr lang="en-US" altLang="zh-CN">
              <a:sym typeface="+mn-ea"/>
            </a:endParaRPr>
          </a:p>
          <a:p>
            <a:pPr>
              <a:lnSpc>
                <a:spcPct val="110000"/>
              </a:lnSpc>
            </a:pPr>
            <a:endParaRPr lang="en-US" altLang="zh-CN">
              <a:sym typeface="+mn-ea"/>
            </a:endParaRPr>
          </a:p>
          <a:p>
            <a:pPr>
              <a:lnSpc>
                <a:spcPct val="110000"/>
              </a:lnSpc>
            </a:pPr>
            <a:r>
              <a:rPr lang="en-US" altLang="zh-CN">
                <a:sym typeface="+mn-ea"/>
              </a:rPr>
              <a:t>4. </a:t>
            </a:r>
            <a:r>
              <a:rPr lang="zh-CN" altLang="en-US">
                <a:sym typeface="+mn-ea"/>
              </a:rPr>
              <a:t>标注上一步中返回的</a:t>
            </a:r>
            <a:r>
              <a:rPr lang="zh-CN" altLang="en-US">
                <a:sym typeface="+mn-ea"/>
              </a:rPr>
              <a:t>不同</a:t>
            </a:r>
            <a:r>
              <a:rPr lang="zh-CN" altLang="en-US">
                <a:sym typeface="+mn-ea"/>
              </a:rPr>
              <a:t>类别</a:t>
            </a:r>
            <a:r>
              <a:rPr lang="en-US" altLang="zh-CN">
                <a:sym typeface="+mn-ea"/>
              </a:rPr>
              <a:t>label data</a:t>
            </a:r>
            <a:r>
              <a:rPr lang="zh-CN" altLang="en-US">
                <a:sym typeface="+mn-ea"/>
              </a:rPr>
              <a:t>，训练一个强分类器</a:t>
            </a:r>
            <a:endParaRPr lang="zh-CN" altLang="en-US"/>
          </a:p>
          <a:p>
            <a:pPr>
              <a:lnSpc>
                <a:spcPct val="110000"/>
              </a:lnSpc>
            </a:pPr>
            <a:r>
              <a:rPr lang="en-US" altLang="zh-CN">
                <a:sym typeface="+mn-ea"/>
              </a:rPr>
              <a:t>5. </a:t>
            </a:r>
            <a:r>
              <a:rPr lang="zh-CN" altLang="en-US">
                <a:sym typeface="+mn-ea"/>
              </a:rPr>
              <a:t>基于分类器对于数据的分类结果</a:t>
            </a:r>
            <a:r>
              <a:rPr lang="zh-CN" altLang="en-US" b="1">
                <a:solidFill>
                  <a:srgbClr val="FF0000"/>
                </a:solidFill>
                <a:sym typeface="+mn-ea"/>
              </a:rPr>
              <a:t>置信度排序</a:t>
            </a:r>
            <a:r>
              <a:rPr lang="zh-CN" altLang="en-US">
                <a:sym typeface="+mn-ea"/>
              </a:rPr>
              <a:t>，选择由第</a:t>
            </a:r>
            <a:r>
              <a:rPr lang="en-US" altLang="zh-CN">
                <a:sym typeface="+mn-ea"/>
              </a:rPr>
              <a:t>3</a:t>
            </a:r>
            <a:r>
              <a:rPr lang="zh-CN" altLang="en-US">
                <a:sym typeface="+mn-ea"/>
              </a:rPr>
              <a:t>步产生的</a:t>
            </a:r>
            <a:r>
              <a:rPr lang="en-US" altLang="zh-CN">
                <a:sym typeface="+mn-ea"/>
              </a:rPr>
              <a:t>unlabel data</a:t>
            </a:r>
            <a:r>
              <a:rPr lang="zh-CN" altLang="en-US">
                <a:sym typeface="+mn-ea"/>
              </a:rPr>
              <a:t>候选区中置信度高作为正式</a:t>
            </a:r>
            <a:r>
              <a:rPr lang="en-US" altLang="zh-CN">
                <a:sym typeface="+mn-ea"/>
              </a:rPr>
              <a:t>unlabel data</a:t>
            </a:r>
            <a:endParaRPr lang="en-US" altLang="zh-CN"/>
          </a:p>
          <a:p>
            <a:pPr>
              <a:lnSpc>
                <a:spcPct val="110000"/>
              </a:lnSpc>
            </a:pPr>
            <a:r>
              <a:rPr lang="en-US" altLang="zh-CN"/>
              <a:t>6. </a:t>
            </a:r>
            <a:r>
              <a:rPr lang="zh-CN" altLang="en-US"/>
              <a:t>两个分类器对</a:t>
            </a:r>
            <a:r>
              <a:rPr lang="en-US" altLang="zh-CN"/>
              <a:t>unlabel data</a:t>
            </a:r>
            <a:r>
              <a:rPr lang="zh-CN" altLang="en-US"/>
              <a:t>的预测结果作为另一个分类器的伪标签，添加到训练集中</a:t>
            </a:r>
            <a:r>
              <a:rPr lang="zh-CN" altLang="en-US"/>
              <a:t>，互相训练，直至标签不再发生改变</a:t>
            </a:r>
            <a:endParaRPr lang="zh-CN" altLang="en-US"/>
          </a:p>
        </p:txBody>
      </p:sp>
      <p:pic>
        <p:nvPicPr>
          <p:cNvPr id="17" name="图片 16"/>
          <p:cNvPicPr>
            <a:picLocks noChangeAspect="1"/>
          </p:cNvPicPr>
          <p:nvPr/>
        </p:nvPicPr>
        <p:blipFill>
          <a:blip r:embed="rId1"/>
          <a:stretch>
            <a:fillRect/>
          </a:stretch>
        </p:blipFill>
        <p:spPr>
          <a:xfrm>
            <a:off x="3547745" y="3446780"/>
            <a:ext cx="3345815" cy="3345815"/>
          </a:xfrm>
          <a:prstGeom prst="rect">
            <a:avLst/>
          </a:prstGeom>
        </p:spPr>
      </p:pic>
      <p:pic>
        <p:nvPicPr>
          <p:cNvPr id="18" name="图片 17"/>
          <p:cNvPicPr>
            <a:picLocks noChangeAspect="1"/>
          </p:cNvPicPr>
          <p:nvPr/>
        </p:nvPicPr>
        <p:blipFill>
          <a:blip r:embed="rId2"/>
          <a:stretch>
            <a:fillRect/>
          </a:stretch>
        </p:blipFill>
        <p:spPr>
          <a:xfrm>
            <a:off x="3547745" y="46990"/>
            <a:ext cx="3345180" cy="3352165"/>
          </a:xfrm>
          <a:prstGeom prst="rect">
            <a:avLst/>
          </a:prstGeom>
        </p:spPr>
      </p:pic>
      <p:sp>
        <p:nvSpPr>
          <p:cNvPr id="19" name="文本框 18"/>
          <p:cNvSpPr txBox="1"/>
          <p:nvPr/>
        </p:nvSpPr>
        <p:spPr>
          <a:xfrm>
            <a:off x="4526915" y="1390015"/>
            <a:ext cx="1185545" cy="922020"/>
          </a:xfrm>
          <a:prstGeom prst="rect">
            <a:avLst/>
          </a:prstGeom>
          <a:noFill/>
          <a:ln w="28575">
            <a:solidFill>
              <a:srgbClr val="FF0000"/>
            </a:solidFill>
          </a:ln>
        </p:spPr>
        <p:txBody>
          <a:bodyPr wrap="square" rtlCol="0">
            <a:spAutoFit/>
          </a:bodyPr>
          <a:p>
            <a:endParaRPr lang="zh-CN" altLang="en-US"/>
          </a:p>
          <a:p>
            <a:endParaRPr lang="zh-CN" altLang="en-US"/>
          </a:p>
          <a:p>
            <a:endParaRPr lang="zh-CN" altLang="en-US"/>
          </a:p>
        </p:txBody>
      </p:sp>
      <p:sp>
        <p:nvSpPr>
          <p:cNvPr id="20" name="文本框 19"/>
          <p:cNvSpPr txBox="1"/>
          <p:nvPr/>
        </p:nvSpPr>
        <p:spPr>
          <a:xfrm>
            <a:off x="4526915" y="4888865"/>
            <a:ext cx="1185545" cy="922020"/>
          </a:xfrm>
          <a:prstGeom prst="rect">
            <a:avLst/>
          </a:prstGeom>
          <a:noFill/>
          <a:ln w="28575">
            <a:solidFill>
              <a:srgbClr val="FF0000"/>
            </a:solidFill>
          </a:ln>
        </p:spPr>
        <p:txBody>
          <a:bodyPr wrap="square" rtlCol="0">
            <a:spAutoFit/>
          </a:bodyPr>
          <a:p>
            <a:endParaRPr lang="zh-CN" altLang="en-US"/>
          </a:p>
          <a:p>
            <a:endParaRPr lang="zh-CN" altLang="en-US"/>
          </a:p>
          <a:p>
            <a:endParaRPr lang="zh-CN" altLang="en-US"/>
          </a:p>
        </p:txBody>
      </p:sp>
      <p:pic>
        <p:nvPicPr>
          <p:cNvPr id="6" name="图片 5"/>
          <p:cNvPicPr>
            <a:picLocks noChangeAspect="1"/>
          </p:cNvPicPr>
          <p:nvPr/>
        </p:nvPicPr>
        <p:blipFill>
          <a:blip r:embed="rId3"/>
          <a:stretch>
            <a:fillRect/>
          </a:stretch>
        </p:blipFill>
        <p:spPr>
          <a:xfrm>
            <a:off x="12700" y="22860"/>
            <a:ext cx="3459480" cy="3459480"/>
          </a:xfrm>
          <a:prstGeom prst="rect">
            <a:avLst/>
          </a:prstGeom>
        </p:spPr>
      </p:pic>
      <p:pic>
        <p:nvPicPr>
          <p:cNvPr id="7" name="图片 6"/>
          <p:cNvPicPr>
            <a:picLocks noChangeAspect="1"/>
          </p:cNvPicPr>
          <p:nvPr/>
        </p:nvPicPr>
        <p:blipFill>
          <a:blip r:embed="rId4"/>
          <a:stretch>
            <a:fillRect/>
          </a:stretch>
        </p:blipFill>
        <p:spPr>
          <a:xfrm>
            <a:off x="12700" y="3399155"/>
            <a:ext cx="3459480" cy="3459480"/>
          </a:xfrm>
          <a:prstGeom prst="rect">
            <a:avLst/>
          </a:prstGeom>
        </p:spPr>
      </p:pic>
      <p:sp>
        <p:nvSpPr>
          <p:cNvPr id="8" name="文本框 7"/>
          <p:cNvSpPr txBox="1"/>
          <p:nvPr/>
        </p:nvSpPr>
        <p:spPr>
          <a:xfrm>
            <a:off x="985520" y="1390015"/>
            <a:ext cx="1185545" cy="922020"/>
          </a:xfrm>
          <a:prstGeom prst="rect">
            <a:avLst/>
          </a:prstGeom>
          <a:noFill/>
          <a:ln w="28575">
            <a:solidFill>
              <a:srgbClr val="FF0000"/>
            </a:solidFill>
          </a:ln>
        </p:spPr>
        <p:txBody>
          <a:bodyPr wrap="square" rtlCol="0">
            <a:spAutoFit/>
          </a:bodyPr>
          <a:p>
            <a:endParaRPr lang="zh-CN" altLang="en-US"/>
          </a:p>
          <a:p>
            <a:endParaRPr lang="zh-CN" altLang="en-US"/>
          </a:p>
          <a:p>
            <a:endParaRPr lang="zh-CN" altLang="en-US"/>
          </a:p>
        </p:txBody>
      </p:sp>
      <p:sp>
        <p:nvSpPr>
          <p:cNvPr id="9" name="文本框 8"/>
          <p:cNvSpPr txBox="1"/>
          <p:nvPr/>
        </p:nvSpPr>
        <p:spPr>
          <a:xfrm>
            <a:off x="985520" y="4888865"/>
            <a:ext cx="1185545" cy="922020"/>
          </a:xfrm>
          <a:prstGeom prst="rect">
            <a:avLst/>
          </a:prstGeom>
          <a:noFill/>
          <a:ln w="28575">
            <a:solidFill>
              <a:srgbClr val="FF0000"/>
            </a:solidFill>
          </a:ln>
        </p:spPr>
        <p:txBody>
          <a:bodyPr wrap="square" rtlCol="0">
            <a:spAutoFit/>
          </a:bodyPr>
          <a:p>
            <a:endParaRPr lang="zh-CN" altLang="en-US"/>
          </a:p>
          <a:p>
            <a:endParaRPr lang="zh-CN" altLang="en-US"/>
          </a:p>
          <a:p>
            <a:endParaRPr lang="zh-CN" altLang="en-US"/>
          </a:p>
        </p:txBody>
      </p:sp>
      <p:sp>
        <p:nvSpPr>
          <p:cNvPr id="10" name="文本框 9"/>
          <p:cNvSpPr txBox="1"/>
          <p:nvPr/>
        </p:nvSpPr>
        <p:spPr>
          <a:xfrm>
            <a:off x="3608705" y="105410"/>
            <a:ext cx="854075" cy="922020"/>
          </a:xfrm>
          <a:prstGeom prst="rect">
            <a:avLst/>
          </a:prstGeom>
          <a:noFill/>
          <a:ln w="28575">
            <a:solidFill>
              <a:srgbClr val="FF0000"/>
            </a:solidFill>
          </a:ln>
        </p:spPr>
        <p:txBody>
          <a:bodyPr wrap="square" rtlCol="0">
            <a:spAutoFit/>
          </a:bodyPr>
          <a:p>
            <a:endParaRPr lang="zh-CN" altLang="en-US"/>
          </a:p>
          <a:p>
            <a:endParaRPr lang="zh-CN" altLang="en-US"/>
          </a:p>
          <a:p>
            <a:endParaRPr lang="zh-CN" altLang="en-US"/>
          </a:p>
        </p:txBody>
      </p:sp>
      <p:sp>
        <p:nvSpPr>
          <p:cNvPr id="11" name="文本框 10"/>
          <p:cNvSpPr txBox="1"/>
          <p:nvPr/>
        </p:nvSpPr>
        <p:spPr>
          <a:xfrm>
            <a:off x="3608705" y="3482340"/>
            <a:ext cx="854075" cy="922020"/>
          </a:xfrm>
          <a:prstGeom prst="rect">
            <a:avLst/>
          </a:prstGeom>
          <a:noFill/>
          <a:ln w="28575">
            <a:solidFill>
              <a:srgbClr val="FF0000"/>
            </a:solidFill>
          </a:ln>
        </p:spPr>
        <p:txBody>
          <a:bodyPr wrap="square" rtlCol="0">
            <a:spAutoFit/>
          </a:bodyPr>
          <a:p>
            <a:endParaRPr lang="zh-CN" altLang="en-US"/>
          </a:p>
          <a:p>
            <a:endParaRPr lang="zh-CN" altLang="en-US"/>
          </a:p>
          <a:p>
            <a:endParaRPr lang="zh-CN" altLang="en-US"/>
          </a:p>
        </p:txBody>
      </p:sp>
      <p:sp>
        <p:nvSpPr>
          <p:cNvPr id="13" name="文本框 12"/>
          <p:cNvSpPr txBox="1"/>
          <p:nvPr/>
        </p:nvSpPr>
        <p:spPr>
          <a:xfrm>
            <a:off x="131445" y="3482340"/>
            <a:ext cx="854075" cy="922020"/>
          </a:xfrm>
          <a:prstGeom prst="rect">
            <a:avLst/>
          </a:prstGeom>
          <a:noFill/>
          <a:ln w="28575">
            <a:solidFill>
              <a:srgbClr val="FF0000"/>
            </a:solidFill>
          </a:ln>
        </p:spPr>
        <p:txBody>
          <a:bodyPr wrap="square" rtlCol="0">
            <a:spAutoFit/>
          </a:bodyPr>
          <a:p>
            <a:endParaRPr lang="zh-CN" altLang="en-US"/>
          </a:p>
          <a:p>
            <a:endParaRPr lang="zh-CN" altLang="en-US"/>
          </a:p>
          <a:p>
            <a:endParaRPr lang="zh-CN" altLang="en-US"/>
          </a:p>
        </p:txBody>
      </p:sp>
      <p:sp>
        <p:nvSpPr>
          <p:cNvPr id="15" name="文本框 14"/>
          <p:cNvSpPr txBox="1"/>
          <p:nvPr/>
        </p:nvSpPr>
        <p:spPr>
          <a:xfrm>
            <a:off x="131445" y="105410"/>
            <a:ext cx="854075" cy="922020"/>
          </a:xfrm>
          <a:prstGeom prst="rect">
            <a:avLst/>
          </a:prstGeom>
          <a:noFill/>
          <a:ln w="28575">
            <a:solidFill>
              <a:srgbClr val="FF0000"/>
            </a:solidFill>
          </a:ln>
        </p:spPr>
        <p:txBody>
          <a:bodyPr wrap="square" rtlCol="0">
            <a:spAutoFit/>
          </a:bodyPr>
          <a:p>
            <a:endParaRPr lang="zh-CN" altLang="en-US"/>
          </a:p>
          <a:p>
            <a:endParaRPr lang="zh-CN" altLang="en-US"/>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5080"/>
            <a:ext cx="5782945" cy="5782945"/>
          </a:xfrm>
          <a:prstGeom prst="rect">
            <a:avLst/>
          </a:prstGeom>
        </p:spPr>
      </p:pic>
      <p:pic>
        <p:nvPicPr>
          <p:cNvPr id="4" name="图片 3"/>
          <p:cNvPicPr>
            <a:picLocks noChangeAspect="1"/>
          </p:cNvPicPr>
          <p:nvPr/>
        </p:nvPicPr>
        <p:blipFill>
          <a:blip r:embed="rId2"/>
          <a:stretch>
            <a:fillRect/>
          </a:stretch>
        </p:blipFill>
        <p:spPr>
          <a:xfrm>
            <a:off x="6148705" y="10160"/>
            <a:ext cx="5791200" cy="5772785"/>
          </a:xfrm>
          <a:prstGeom prst="rect">
            <a:avLst/>
          </a:prstGeom>
        </p:spPr>
      </p:pic>
      <p:sp>
        <p:nvSpPr>
          <p:cNvPr id="5" name="文本框 4"/>
          <p:cNvSpPr txBox="1"/>
          <p:nvPr/>
        </p:nvSpPr>
        <p:spPr>
          <a:xfrm>
            <a:off x="1367790" y="6360795"/>
            <a:ext cx="9794240" cy="398780"/>
          </a:xfrm>
          <a:prstGeom prst="rect">
            <a:avLst/>
          </a:prstGeom>
          <a:noFill/>
        </p:spPr>
        <p:txBody>
          <a:bodyPr wrap="square" rtlCol="0">
            <a:spAutoFit/>
          </a:bodyPr>
          <a:p>
            <a:r>
              <a:rPr lang="zh-CN" altLang="en-US" sz="2000"/>
              <a:t>在两幅遥感影像上各自选取了植被、</a:t>
            </a:r>
            <a:r>
              <a:rPr lang="zh-CN" altLang="en-US" sz="2000">
                <a:sym typeface="+mn-ea"/>
              </a:rPr>
              <a:t>水体</a:t>
            </a:r>
            <a:r>
              <a:rPr lang="zh-CN" altLang="en-US" sz="2000"/>
              <a:t>、</a:t>
            </a:r>
            <a:r>
              <a:rPr lang="zh-CN" altLang="en-US" sz="2000">
                <a:sym typeface="+mn-ea"/>
              </a:rPr>
              <a:t>建筑</a:t>
            </a:r>
            <a:r>
              <a:rPr lang="zh-CN" altLang="en-US" sz="2000"/>
              <a:t>、</a:t>
            </a:r>
            <a:r>
              <a:rPr lang="zh-CN" altLang="en-US" sz="2000">
                <a:sym typeface="+mn-ea"/>
              </a:rPr>
              <a:t>道路、</a:t>
            </a:r>
            <a:r>
              <a:rPr lang="zh-CN" altLang="en-US" sz="2000"/>
              <a:t>裸地五类少量有标记样本</a:t>
            </a:r>
            <a:endParaRPr lang="zh-CN" altLang="en-US" sz="2000"/>
          </a:p>
        </p:txBody>
      </p:sp>
      <p:sp>
        <p:nvSpPr>
          <p:cNvPr id="10" name="矩形 9"/>
          <p:cNvSpPr/>
          <p:nvPr/>
        </p:nvSpPr>
        <p:spPr>
          <a:xfrm>
            <a:off x="7317740" y="5941695"/>
            <a:ext cx="209550" cy="20955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9201150" y="5941695"/>
            <a:ext cx="209550" cy="209550"/>
          </a:xfrm>
          <a:prstGeom prst="rect">
            <a:avLst/>
          </a:prstGeom>
          <a:solidFill>
            <a:srgbClr val="FFFF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1659255" y="5941695"/>
            <a:ext cx="209550" cy="209550"/>
          </a:xfrm>
          <a:prstGeom prst="rect">
            <a:avLst/>
          </a:prstGeom>
          <a:solidFill>
            <a:srgbClr val="008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3545840" y="5941695"/>
            <a:ext cx="209550" cy="209550"/>
          </a:xfrm>
          <a:prstGeom prst="rect">
            <a:avLst/>
          </a:prstGeom>
          <a:solidFill>
            <a:srgbClr val="00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5434330" y="5941695"/>
            <a:ext cx="209550" cy="209550"/>
          </a:xfrm>
          <a:prstGeom prst="rect">
            <a:avLst/>
          </a:prstGeom>
          <a:solidFill>
            <a:srgbClr val="000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186305" y="5862320"/>
            <a:ext cx="640080" cy="368300"/>
          </a:xfrm>
          <a:prstGeom prst="rect">
            <a:avLst/>
          </a:prstGeom>
          <a:noFill/>
        </p:spPr>
        <p:txBody>
          <a:bodyPr wrap="none" rtlCol="0" anchor="t">
            <a:spAutoFit/>
          </a:bodyPr>
          <a:p>
            <a:r>
              <a:rPr lang="zh-CN" altLang="en-US">
                <a:sym typeface="+mn-ea"/>
              </a:rPr>
              <a:t>植被</a:t>
            </a:r>
            <a:endParaRPr lang="zh-CN" altLang="en-US"/>
          </a:p>
        </p:txBody>
      </p:sp>
      <p:sp>
        <p:nvSpPr>
          <p:cNvPr id="16" name="文本框 15"/>
          <p:cNvSpPr txBox="1"/>
          <p:nvPr/>
        </p:nvSpPr>
        <p:spPr>
          <a:xfrm>
            <a:off x="4057015" y="5862320"/>
            <a:ext cx="640080" cy="368300"/>
          </a:xfrm>
          <a:prstGeom prst="rect">
            <a:avLst/>
          </a:prstGeom>
          <a:noFill/>
        </p:spPr>
        <p:txBody>
          <a:bodyPr wrap="none" rtlCol="0" anchor="t">
            <a:spAutoFit/>
          </a:bodyPr>
          <a:p>
            <a:r>
              <a:rPr lang="zh-CN" altLang="en-US">
                <a:sym typeface="+mn-ea"/>
              </a:rPr>
              <a:t>水体</a:t>
            </a:r>
            <a:endParaRPr lang="zh-CN" altLang="en-US"/>
          </a:p>
        </p:txBody>
      </p:sp>
      <p:sp>
        <p:nvSpPr>
          <p:cNvPr id="17" name="文本框 16"/>
          <p:cNvSpPr txBox="1"/>
          <p:nvPr/>
        </p:nvSpPr>
        <p:spPr>
          <a:xfrm>
            <a:off x="5871845" y="5862320"/>
            <a:ext cx="640080" cy="368300"/>
          </a:xfrm>
          <a:prstGeom prst="rect">
            <a:avLst/>
          </a:prstGeom>
          <a:noFill/>
        </p:spPr>
        <p:txBody>
          <a:bodyPr wrap="none" rtlCol="0" anchor="t">
            <a:spAutoFit/>
          </a:bodyPr>
          <a:p>
            <a:r>
              <a:rPr lang="zh-CN" altLang="en-US">
                <a:sym typeface="+mn-ea"/>
              </a:rPr>
              <a:t>建筑</a:t>
            </a:r>
            <a:endParaRPr lang="zh-CN" altLang="en-US"/>
          </a:p>
        </p:txBody>
      </p:sp>
      <p:sp>
        <p:nvSpPr>
          <p:cNvPr id="18" name="文本框 17"/>
          <p:cNvSpPr txBox="1"/>
          <p:nvPr/>
        </p:nvSpPr>
        <p:spPr>
          <a:xfrm>
            <a:off x="7753985" y="5862320"/>
            <a:ext cx="640080" cy="368300"/>
          </a:xfrm>
          <a:prstGeom prst="rect">
            <a:avLst/>
          </a:prstGeom>
          <a:noFill/>
        </p:spPr>
        <p:txBody>
          <a:bodyPr wrap="none" rtlCol="0" anchor="t">
            <a:spAutoFit/>
          </a:bodyPr>
          <a:p>
            <a:r>
              <a:rPr lang="zh-CN" altLang="en-US">
                <a:sym typeface="+mn-ea"/>
              </a:rPr>
              <a:t>道路</a:t>
            </a:r>
            <a:endParaRPr lang="zh-CN" altLang="en-US"/>
          </a:p>
        </p:txBody>
      </p:sp>
      <p:sp>
        <p:nvSpPr>
          <p:cNvPr id="19" name="文本框 18"/>
          <p:cNvSpPr txBox="1"/>
          <p:nvPr/>
        </p:nvSpPr>
        <p:spPr>
          <a:xfrm>
            <a:off x="9662160" y="5862320"/>
            <a:ext cx="640080" cy="368300"/>
          </a:xfrm>
          <a:prstGeom prst="rect">
            <a:avLst/>
          </a:prstGeom>
          <a:noFill/>
        </p:spPr>
        <p:txBody>
          <a:bodyPr wrap="none" rtlCol="0" anchor="t">
            <a:spAutoFit/>
          </a:bodyPr>
          <a:p>
            <a:r>
              <a:rPr lang="zh-CN" altLang="en-US">
                <a:sym typeface="+mn-ea"/>
              </a:rPr>
              <a:t>裸地</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orr9"/>
          <p:cNvPicPr>
            <a:picLocks noChangeAspect="1"/>
          </p:cNvPicPr>
          <p:nvPr/>
        </p:nvPicPr>
        <p:blipFill>
          <a:blip r:embed="rId1"/>
          <a:stretch>
            <a:fillRect/>
          </a:stretch>
        </p:blipFill>
        <p:spPr>
          <a:xfrm>
            <a:off x="99060" y="43180"/>
            <a:ext cx="8176895" cy="6814820"/>
          </a:xfrm>
          <a:prstGeom prst="rect">
            <a:avLst/>
          </a:prstGeom>
        </p:spPr>
      </p:pic>
      <p:sp>
        <p:nvSpPr>
          <p:cNvPr id="5" name="矩形 4"/>
          <p:cNvSpPr/>
          <p:nvPr/>
        </p:nvSpPr>
        <p:spPr>
          <a:xfrm>
            <a:off x="478155"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3585845"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192270"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819650"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447030"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7998460" y="513080"/>
            <a:ext cx="3886835" cy="4298950"/>
          </a:xfrm>
          <a:prstGeom prst="rect">
            <a:avLst/>
          </a:prstGeom>
          <a:noFill/>
        </p:spPr>
        <p:txBody>
          <a:bodyPr wrap="square" rtlCol="0">
            <a:spAutoFit/>
          </a:bodyPr>
          <a:p>
            <a:pPr>
              <a:lnSpc>
                <a:spcPct val="120000"/>
              </a:lnSpc>
            </a:pPr>
            <a:r>
              <a:rPr lang="en-US" altLang="zh-CN" sz="2400" b="1"/>
              <a:t>00</a:t>
            </a:r>
            <a:r>
              <a:rPr lang="zh-CN" altLang="en-US" sz="2400" b="1"/>
              <a:t>年</a:t>
            </a:r>
            <a:endParaRPr lang="zh-CN" altLang="en-US" sz="2400" b="1"/>
          </a:p>
          <a:p>
            <a:pPr>
              <a:lnSpc>
                <a:spcPct val="120000"/>
              </a:lnSpc>
            </a:pPr>
            <a:endParaRPr lang="zh-CN" altLang="en-US" sz="2400" b="1"/>
          </a:p>
          <a:p>
            <a:pPr>
              <a:lnSpc>
                <a:spcPct val="120000"/>
              </a:lnSpc>
            </a:pPr>
            <a:r>
              <a:rPr lang="zh-CN" altLang="en-US"/>
              <a:t>从构建指数中保留较高相关性的指数</a:t>
            </a:r>
            <a:endParaRPr lang="zh-CN" altLang="en-US"/>
          </a:p>
          <a:p>
            <a:pPr>
              <a:lnSpc>
                <a:spcPct val="120000"/>
              </a:lnSpc>
            </a:pPr>
            <a:endParaRPr lang="zh-CN" altLang="en-US"/>
          </a:p>
          <a:p>
            <a:pPr>
              <a:lnSpc>
                <a:spcPct val="120000"/>
              </a:lnSpc>
            </a:pPr>
            <a:r>
              <a:rPr lang="en-US" altLang="zh-CN"/>
              <a:t>NDVI</a:t>
            </a:r>
            <a:r>
              <a:rPr lang="zh-CN" altLang="en-US"/>
              <a:t>：归一化植被指数</a:t>
            </a:r>
            <a:endParaRPr lang="zh-CN" altLang="en-US"/>
          </a:p>
          <a:p>
            <a:pPr>
              <a:lnSpc>
                <a:spcPct val="120000"/>
              </a:lnSpc>
            </a:pPr>
            <a:r>
              <a:rPr lang="en-US" altLang="zh-CN"/>
              <a:t>SAVI</a:t>
            </a:r>
            <a:r>
              <a:rPr lang="zh-CN" altLang="en-US"/>
              <a:t>：调节土壤的植被指数（通过土壤亮度校正系数最小化土壤亮度影响的植被指数）</a:t>
            </a:r>
            <a:endParaRPr lang="zh-CN" altLang="en-US"/>
          </a:p>
          <a:p>
            <a:pPr>
              <a:lnSpc>
                <a:spcPct val="120000"/>
              </a:lnSpc>
            </a:pPr>
            <a:r>
              <a:rPr lang="en-US" altLang="zh-CN"/>
              <a:t>MSAVI</a:t>
            </a:r>
            <a:r>
              <a:rPr lang="zh-CN" altLang="en-US"/>
              <a:t>：修正土壤调节植被指数（尝试将裸土对</a:t>
            </a:r>
            <a:r>
              <a:rPr lang="en-US" altLang="zh-CN"/>
              <a:t>SAVI</a:t>
            </a:r>
            <a:r>
              <a:rPr lang="zh-CN" altLang="en-US"/>
              <a:t>的影响降至最小</a:t>
            </a:r>
            <a:r>
              <a:rPr lang="zh-CN" altLang="en-US"/>
              <a:t>）</a:t>
            </a:r>
            <a:endParaRPr lang="zh-CN" altLang="en-US"/>
          </a:p>
          <a:p>
            <a:pPr>
              <a:lnSpc>
                <a:spcPct val="120000"/>
              </a:lnSpc>
            </a:pPr>
            <a:r>
              <a:rPr lang="en-US" altLang="zh-CN"/>
              <a:t>MTVI</a:t>
            </a:r>
            <a:r>
              <a:rPr lang="zh-CN" altLang="en-US"/>
              <a:t>：修正型三角植被指数</a:t>
            </a:r>
            <a:endParaRPr lang="zh-CN" altLang="en-US"/>
          </a:p>
          <a:p>
            <a:pPr>
              <a:lnSpc>
                <a:spcPct val="120000"/>
              </a:lnSpc>
            </a:pPr>
            <a:r>
              <a:rPr lang="en-US" altLang="zh-CN"/>
              <a:t>VARI</a:t>
            </a:r>
            <a:r>
              <a:rPr lang="zh-CN" altLang="en-US"/>
              <a:t>：可见光大气阻抗指数</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orr2_9"/>
          <p:cNvPicPr>
            <a:picLocks noChangeAspect="1"/>
          </p:cNvPicPr>
          <p:nvPr/>
        </p:nvPicPr>
        <p:blipFill>
          <a:blip r:embed="rId1"/>
          <a:stretch>
            <a:fillRect/>
          </a:stretch>
        </p:blipFill>
        <p:spPr>
          <a:xfrm>
            <a:off x="113665" y="0"/>
            <a:ext cx="8229600" cy="6858000"/>
          </a:xfrm>
          <a:prstGeom prst="rect">
            <a:avLst/>
          </a:prstGeom>
        </p:spPr>
      </p:pic>
      <p:sp>
        <p:nvSpPr>
          <p:cNvPr id="7" name="矩形 6"/>
          <p:cNvSpPr/>
          <p:nvPr/>
        </p:nvSpPr>
        <p:spPr>
          <a:xfrm>
            <a:off x="4192270"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447030"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819650"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3585845"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478155" y="6543675"/>
            <a:ext cx="479425" cy="2095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7973060" y="487680"/>
            <a:ext cx="3886835" cy="4187825"/>
          </a:xfrm>
          <a:prstGeom prst="rect">
            <a:avLst/>
          </a:prstGeom>
          <a:noFill/>
        </p:spPr>
        <p:txBody>
          <a:bodyPr wrap="square" rtlCol="0">
            <a:spAutoFit/>
          </a:bodyPr>
          <a:p>
            <a:pPr>
              <a:lnSpc>
                <a:spcPct val="120000"/>
              </a:lnSpc>
            </a:pPr>
            <a:r>
              <a:rPr lang="en-US" altLang="zh-CN" sz="2400" b="1"/>
              <a:t>04</a:t>
            </a:r>
            <a:r>
              <a:rPr lang="zh-CN" altLang="en-US" sz="2400" b="1"/>
              <a:t>年</a:t>
            </a:r>
            <a:endParaRPr lang="zh-CN" altLang="en-US" sz="2400" b="1"/>
          </a:p>
          <a:p>
            <a:pPr>
              <a:lnSpc>
                <a:spcPct val="120000"/>
              </a:lnSpc>
            </a:pPr>
            <a:endParaRPr lang="zh-CN" altLang="en-US"/>
          </a:p>
          <a:p>
            <a:pPr>
              <a:lnSpc>
                <a:spcPct val="120000"/>
              </a:lnSpc>
            </a:pPr>
            <a:r>
              <a:rPr lang="zh-CN" altLang="en-US"/>
              <a:t>从构建指数中保留较高相关性的指数</a:t>
            </a:r>
            <a:endParaRPr lang="zh-CN" altLang="en-US"/>
          </a:p>
          <a:p>
            <a:pPr>
              <a:lnSpc>
                <a:spcPct val="120000"/>
              </a:lnSpc>
            </a:pPr>
            <a:endParaRPr lang="zh-CN" altLang="en-US"/>
          </a:p>
          <a:p>
            <a:pPr>
              <a:lnSpc>
                <a:spcPct val="120000"/>
              </a:lnSpc>
            </a:pPr>
            <a:r>
              <a:rPr lang="en-US" altLang="zh-CN"/>
              <a:t>NDVI</a:t>
            </a:r>
            <a:r>
              <a:rPr lang="zh-CN" altLang="en-US"/>
              <a:t>：归一化植被指数</a:t>
            </a:r>
            <a:endParaRPr lang="zh-CN" altLang="en-US"/>
          </a:p>
          <a:p>
            <a:pPr>
              <a:lnSpc>
                <a:spcPct val="120000"/>
              </a:lnSpc>
            </a:pPr>
            <a:r>
              <a:rPr lang="en-US" altLang="zh-CN"/>
              <a:t>SAVI</a:t>
            </a:r>
            <a:r>
              <a:rPr lang="zh-CN" altLang="en-US"/>
              <a:t>：调节土壤的植被指数（通过土壤亮度校正系数最小化土壤亮度影响的植被指数）</a:t>
            </a:r>
            <a:endParaRPr lang="zh-CN" altLang="en-US"/>
          </a:p>
          <a:p>
            <a:pPr>
              <a:lnSpc>
                <a:spcPct val="120000"/>
              </a:lnSpc>
            </a:pPr>
            <a:r>
              <a:rPr lang="en-US" altLang="zh-CN"/>
              <a:t>MSAVI</a:t>
            </a:r>
            <a:r>
              <a:rPr lang="zh-CN" altLang="en-US"/>
              <a:t>：修正土壤调节植被指数（尝试将裸土对</a:t>
            </a:r>
            <a:r>
              <a:rPr lang="en-US" altLang="zh-CN"/>
              <a:t>SAVI</a:t>
            </a:r>
            <a:r>
              <a:rPr lang="zh-CN" altLang="en-US"/>
              <a:t>的影响降至最小</a:t>
            </a:r>
            <a:r>
              <a:rPr lang="zh-CN" altLang="en-US"/>
              <a:t>）</a:t>
            </a:r>
            <a:endParaRPr lang="zh-CN" altLang="en-US"/>
          </a:p>
          <a:p>
            <a:pPr>
              <a:lnSpc>
                <a:spcPct val="120000"/>
              </a:lnSpc>
            </a:pPr>
            <a:r>
              <a:rPr lang="en-US" altLang="zh-CN"/>
              <a:t>MTVI</a:t>
            </a:r>
            <a:r>
              <a:rPr lang="zh-CN" altLang="en-US"/>
              <a:t>：修正型三角植被指数</a:t>
            </a:r>
            <a:endParaRPr lang="zh-CN" altLang="en-US"/>
          </a:p>
          <a:p>
            <a:pPr>
              <a:lnSpc>
                <a:spcPct val="120000"/>
              </a:lnSpc>
            </a:pPr>
            <a:r>
              <a:rPr lang="en-US" altLang="zh-CN"/>
              <a:t>VARI</a:t>
            </a:r>
            <a:r>
              <a:rPr lang="zh-CN" altLang="en-US"/>
              <a:t>：可见光大气阻抗指数</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3840,&quot;width&quot;:3840}"/>
</p:tagLst>
</file>

<file path=ppt/tags/tag10.xml><?xml version="1.0" encoding="utf-8"?>
<p:tagLst xmlns:p="http://schemas.openxmlformats.org/presentationml/2006/main">
  <p:tag name="REFSHAPE" val="425483972"/>
  <p:tag name="KSO_WM_UNIT_PLACING_PICTURE_USER_VIEWPORT" val="{&quot;height&quot;:3460,&quot;width&quot;:3460}"/>
</p:tagLst>
</file>

<file path=ppt/tags/tag11.xml><?xml version="1.0" encoding="utf-8"?>
<p:tagLst xmlns:p="http://schemas.openxmlformats.org/presentationml/2006/main">
  <p:tag name="REFSHAPE" val="447737340"/>
  <p:tag name="KSO_WM_UNIT_PLACING_PICTURE_USER_VIEWPORT" val="{&quot;height&quot;:3460,&quot;width&quot;:7430}"/>
</p:tagLst>
</file>

<file path=ppt/tags/tag12.xml><?xml version="1.0" encoding="utf-8"?>
<p:tagLst xmlns:p="http://schemas.openxmlformats.org/presentationml/2006/main">
  <p:tag name="KSO_WM_UNIT_PLACING_PICTURE_USER_VIEWPORT" val="{&quot;height&quot;:5587,&quot;width&quot;:5587}"/>
</p:tagLst>
</file>

<file path=ppt/tags/tag13.xml><?xml version="1.0" encoding="utf-8"?>
<p:tagLst xmlns:p="http://schemas.openxmlformats.org/presentationml/2006/main">
  <p:tag name="REFSHAPE" val="430204876"/>
  <p:tag name="KSO_WM_UNIT_PLACING_PICTURE_USER_VIEWPORT" val="{&quot;height&quot;:14400,&quot;width&quot;:14400}"/>
</p:tagLst>
</file>

<file path=ppt/tags/tag14.xml><?xml version="1.0" encoding="utf-8"?>
<p:tagLst xmlns:p="http://schemas.openxmlformats.org/presentationml/2006/main">
  <p:tag name="REFSHAPE" val="430204876"/>
  <p:tag name="KSO_WM_UNIT_PLACING_PICTURE_USER_VIEWPORT" val="{&quot;height&quot;:14400,&quot;width&quot;:14400}"/>
</p:tagLst>
</file>

<file path=ppt/tags/tag2.xml><?xml version="1.0" encoding="utf-8"?>
<p:tagLst xmlns:p="http://schemas.openxmlformats.org/presentationml/2006/main">
  <p:tag name="KSO_WM_UNIT_PLACING_PICTURE_USER_VIEWPORT" val="{&quot;height&quot;:3840,&quot;width&quot;:3840}"/>
</p:tagLst>
</file>

<file path=ppt/tags/tag3.xml><?xml version="1.0" encoding="utf-8"?>
<p:tagLst xmlns:p="http://schemas.openxmlformats.org/presentationml/2006/main">
  <p:tag name="KSO_WM_UNIT_PLACING_PICTURE_USER_VIEWPORT" val="{&quot;height&quot;:3840,&quot;width&quot;:3840}"/>
</p:tagLst>
</file>

<file path=ppt/tags/tag4.xml><?xml version="1.0" encoding="utf-8"?>
<p:tagLst xmlns:p="http://schemas.openxmlformats.org/presentationml/2006/main">
  <p:tag name="KSO_WM_UNIT_TABLE_BEAUTIFY" val="smartTable{498af960-c322-42bd-a7ae-b3e5a6951d39}"/>
</p:tagLst>
</file>

<file path=ppt/tags/tag5.xml><?xml version="1.0" encoding="utf-8"?>
<p:tagLst xmlns:p="http://schemas.openxmlformats.org/presentationml/2006/main">
  <p:tag name="KSO_WM_UNIT_TABLE_BEAUTIFY" val="smartTable{498af960-c322-42bd-a7ae-b3e5a6951d39}"/>
</p:tagLst>
</file>

<file path=ppt/tags/tag6.xml><?xml version="1.0" encoding="utf-8"?>
<p:tagLst xmlns:p="http://schemas.openxmlformats.org/presentationml/2006/main">
  <p:tag name="KSO_WM_UNIT_TABLE_BEAUTIFY" val="smartTable{498af960-c322-42bd-a7ae-b3e5a6951d39}"/>
</p:tagLst>
</file>

<file path=ppt/tags/tag7.xml><?xml version="1.0" encoding="utf-8"?>
<p:tagLst xmlns:p="http://schemas.openxmlformats.org/presentationml/2006/main">
  <p:tag name="KSO_WM_UNIT_TABLE_BEAUTIFY" val="smartTable{498af960-c322-42bd-a7ae-b3e5a6951d39}"/>
</p:tagLst>
</file>

<file path=ppt/tags/tag8.xml><?xml version="1.0" encoding="utf-8"?>
<p:tagLst xmlns:p="http://schemas.openxmlformats.org/presentationml/2006/main">
  <p:tag name="KSO_WM_UNIT_PLACING_PICTURE_USER_VIEWPORT" val="{&quot;height&quot;:5587,&quot;width&quot;:5587}"/>
</p:tagLst>
</file>

<file path=ppt/tags/tag9.xml><?xml version="1.0" encoding="utf-8"?>
<p:tagLst xmlns:p="http://schemas.openxmlformats.org/presentationml/2006/main">
  <p:tag name="REFSHAPE" val="4109791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2311</Words>
  <Application>WPS 演示</Application>
  <PresentationFormat>宽屏</PresentationFormat>
  <Paragraphs>298</Paragraphs>
  <Slides>29</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38" baseType="lpstr">
      <vt:lpstr>Arial</vt:lpstr>
      <vt:lpstr>宋体</vt:lpstr>
      <vt:lpstr>Wingdings</vt:lpstr>
      <vt:lpstr>微软雅黑</vt:lpstr>
      <vt:lpstr>Calibri</vt:lpstr>
      <vt:lpstr>Arial Unicode MS</vt:lpstr>
      <vt:lpstr>Office 主题</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万盛华</dc:creator>
  <cp:lastModifiedBy>有一个地方</cp:lastModifiedBy>
  <cp:revision>25</cp:revision>
  <dcterms:created xsi:type="dcterms:W3CDTF">2020-05-07T05:31:00Z</dcterms:created>
  <dcterms:modified xsi:type="dcterms:W3CDTF">2020-06-05T12:01:37Z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